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56" r:id="rId2"/>
    <p:sldId id="260" r:id="rId3"/>
    <p:sldId id="302" r:id="rId4"/>
    <p:sldId id="262" r:id="rId5"/>
    <p:sldId id="263" r:id="rId6"/>
    <p:sldId id="257" r:id="rId7"/>
    <p:sldId id="264" r:id="rId8"/>
    <p:sldId id="265" r:id="rId9"/>
    <p:sldId id="266" r:id="rId10"/>
    <p:sldId id="267" r:id="rId11"/>
    <p:sldId id="268" r:id="rId12"/>
    <p:sldId id="306" r:id="rId13"/>
    <p:sldId id="305" r:id="rId14"/>
    <p:sldId id="269" r:id="rId15"/>
    <p:sldId id="270" r:id="rId16"/>
    <p:sldId id="272" r:id="rId17"/>
    <p:sldId id="273" r:id="rId18"/>
    <p:sldId id="274" r:id="rId19"/>
    <p:sldId id="307" r:id="rId20"/>
    <p:sldId id="275" r:id="rId21"/>
    <p:sldId id="276" r:id="rId22"/>
    <p:sldId id="278" r:id="rId23"/>
    <p:sldId id="279" r:id="rId24"/>
    <p:sldId id="280" r:id="rId25"/>
    <p:sldId id="281" r:id="rId26"/>
    <p:sldId id="283" r:id="rId27"/>
    <p:sldId id="284" r:id="rId28"/>
    <p:sldId id="285" r:id="rId29"/>
    <p:sldId id="286" r:id="rId30"/>
    <p:sldId id="289" r:id="rId31"/>
    <p:sldId id="287" r:id="rId32"/>
    <p:sldId id="291" r:id="rId33"/>
    <p:sldId id="293" r:id="rId34"/>
    <p:sldId id="296" r:id="rId35"/>
    <p:sldId id="298" r:id="rId36"/>
    <p:sldId id="300" r:id="rId37"/>
    <p:sldId id="308" r:id="rId38"/>
    <p:sldId id="312" r:id="rId39"/>
    <p:sldId id="303" r:id="rId40"/>
    <p:sldId id="313" r:id="rId41"/>
    <p:sldId id="258" r:id="rId42"/>
    <p:sldId id="259" r:id="rId43"/>
    <p:sldId id="299" r:id="rId4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rsten Butz" initials="TB" lastIdx="1" clrIdx="0">
    <p:extLst>
      <p:ext uri="{19B8F6BF-5375-455C-9EA6-DF929625EA0E}">
        <p15:presenceInfo xmlns:p15="http://schemas.microsoft.com/office/powerpoint/2012/main" userId="7e5d3b5ec339ee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AA"/>
    <a:srgbClr val="FFFF00"/>
    <a:srgbClr val="505A7A"/>
    <a:srgbClr val="00BD00"/>
    <a:srgbClr val="D10000"/>
    <a:srgbClr val="6AA1CD"/>
    <a:srgbClr val="FFFFFF"/>
    <a:srgbClr val="012456"/>
    <a:srgbClr val="D0E2FE"/>
    <a:srgbClr val="EECB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1" autoAdjust="0"/>
    <p:restoredTop sz="82626" autoAdjust="0"/>
  </p:normalViewPr>
  <p:slideViewPr>
    <p:cSldViewPr snapToGrid="0">
      <p:cViewPr varScale="1">
        <p:scale>
          <a:sx n="56" d="100"/>
          <a:sy n="56" d="100"/>
        </p:scale>
        <p:origin x="1040" y="48"/>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50" d="100"/>
        <a:sy n="150" d="100"/>
      </p:scale>
      <p:origin x="0" y="-26148"/>
    </p:cViewPr>
  </p:sorterViewPr>
  <p:notesViewPr>
    <p:cSldViewPr snapToGrid="0">
      <p:cViewPr>
        <p:scale>
          <a:sx n="150" d="100"/>
          <a:sy n="150" d="100"/>
        </p:scale>
        <p:origin x="1752" y="-183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US">
                <a:latin typeface="Segoe UI Light" panose="020B0502040204020203" pitchFamily="34" charset="0"/>
                <a:cs typeface="Segoe UI Light" panose="020B0502040204020203" pitchFamily="34" charset="0"/>
              </a:rPr>
              <a:t> </a:t>
            </a:r>
            <a:endParaRPr lang="de-DE">
              <a:latin typeface="Segoe UI Light" panose="020B0502040204020203" pitchFamily="34" charset="0"/>
              <a:cs typeface="Segoe UI Light" panose="020B0502040204020203" pitchFamily="34" charset="0"/>
            </a:endParaRPr>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r>
              <a:rPr lang="de-DE" sz="800">
                <a:latin typeface="Segoe UI Light" panose="020B0502040204020203" pitchFamily="34" charset="0"/>
                <a:cs typeface="Segoe UI Light" panose="020B0502040204020203" pitchFamily="34" charset="0"/>
              </a:rPr>
              <a:t>17-02-12, page </a:t>
            </a:r>
            <a:fld id="{C2329066-090E-4AEB-8FB0-A3E3AF3840BB}" type="slidenum">
              <a:rPr lang="de-DE" sz="800" smtClean="0">
                <a:latin typeface="Segoe UI Light" panose="020B0502040204020203" pitchFamily="34" charset="0"/>
                <a:cs typeface="Segoe UI Light" panose="020B0502040204020203" pitchFamily="34" charset="0"/>
              </a:rPr>
              <a:t>‹Nr.›</a:t>
            </a:fld>
            <a:endParaRPr lang="de-DE" sz="8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031105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DA338F-FD95-4529-B7D5-D96856BE8655}" type="datetimeFigureOut">
              <a:rPr lang="de-DE" smtClean="0"/>
              <a:t>09.06.2017</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E09240-7C56-4834-A6BE-942EE28ABFAF}" type="slidenum">
              <a:rPr lang="de-DE" smtClean="0"/>
              <a:t>‹Nr.›</a:t>
            </a:fld>
            <a:endParaRPr lang="de-DE"/>
          </a:p>
        </p:txBody>
      </p:sp>
    </p:spTree>
    <p:extLst>
      <p:ext uri="{BB962C8B-B14F-4D97-AF65-F5344CB8AC3E}">
        <p14:creationId xmlns:p14="http://schemas.microsoft.com/office/powerpoint/2010/main" val="3549628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ites.google.com/site/tvdistinction/home/introduction"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Du-reforme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Description</a:t>
            </a:r>
          </a:p>
          <a:p>
            <a:r>
              <a:rPr lang="en-US" dirty="0"/>
              <a:t>Most of us MCTs deliver training in either foreign languages and/or foreign countries. English is for many trainers their primary second language – except for those native speakers who frequently deliver their ‘know how’ in foreign countries. We are all part of the ‘global instructor scene’. This workshop is about those things that you never dared to ask and the many things that you are not aware of.</a:t>
            </a:r>
          </a:p>
          <a:p>
            <a:endParaRPr lang="en-US" dirty="0"/>
          </a:p>
          <a:p>
            <a:endParaRPr lang="en-US" dirty="0"/>
          </a:p>
          <a:p>
            <a:r>
              <a:rPr lang="en-US" dirty="0"/>
              <a:t>http://mctsummit.eu/wp-content/uploads/2016/10/MCTSUMMIT-17-THESSALONIKI.jpg</a:t>
            </a:r>
          </a:p>
          <a:p>
            <a:endParaRPr lang="de-DE" dirty="0"/>
          </a:p>
        </p:txBody>
      </p:sp>
      <p:sp>
        <p:nvSpPr>
          <p:cNvPr id="4" name="Slide Number Placeholder 3"/>
          <p:cNvSpPr>
            <a:spLocks noGrp="1"/>
          </p:cNvSpPr>
          <p:nvPr>
            <p:ph type="sldNum" sz="quarter" idx="10"/>
          </p:nvPr>
        </p:nvSpPr>
        <p:spPr/>
        <p:txBody>
          <a:bodyPr/>
          <a:lstStyle/>
          <a:p>
            <a:fld id="{21E09240-7C56-4834-A6BE-942EE28ABFAF}" type="slidenum">
              <a:rPr lang="de-DE" smtClean="0"/>
              <a:t>1</a:t>
            </a:fld>
            <a:endParaRPr lang="de-DE"/>
          </a:p>
        </p:txBody>
      </p:sp>
    </p:spTree>
    <p:extLst>
      <p:ext uri="{BB962C8B-B14F-4D97-AF65-F5344CB8AC3E}">
        <p14:creationId xmlns:p14="http://schemas.microsoft.com/office/powerpoint/2010/main" val="2519781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https://ichef-1.bbci.co.uk/news/624/cpsprodpb/234D/production/_90373090_strictlyoriginals.jpg</a:t>
            </a:r>
          </a:p>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15</a:t>
            </a:fld>
            <a:endParaRPr lang="de-DE"/>
          </a:p>
        </p:txBody>
      </p:sp>
    </p:spTree>
    <p:extLst>
      <p:ext uri="{BB962C8B-B14F-4D97-AF65-F5344CB8AC3E}">
        <p14:creationId xmlns:p14="http://schemas.microsoft.com/office/powerpoint/2010/main" val="3401046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Compared to the anglo saxon grades, there is not connotation or sublimal meaning in it. </a:t>
            </a:r>
          </a:p>
        </p:txBody>
      </p:sp>
      <p:sp>
        <p:nvSpPr>
          <p:cNvPr id="4" name="Slide Number Placeholder 3"/>
          <p:cNvSpPr>
            <a:spLocks noGrp="1"/>
          </p:cNvSpPr>
          <p:nvPr>
            <p:ph type="sldNum" sz="quarter" idx="10"/>
          </p:nvPr>
        </p:nvSpPr>
        <p:spPr/>
        <p:txBody>
          <a:bodyPr/>
          <a:lstStyle/>
          <a:p>
            <a:fld id="{21E09240-7C56-4834-A6BE-942EE28ABFAF}" type="slidenum">
              <a:rPr lang="de-DE" smtClean="0"/>
              <a:t>17</a:t>
            </a:fld>
            <a:endParaRPr lang="de-DE"/>
          </a:p>
        </p:txBody>
      </p:sp>
    </p:spTree>
    <p:extLst>
      <p:ext uri="{BB962C8B-B14F-4D97-AF65-F5344CB8AC3E}">
        <p14:creationId xmlns:p14="http://schemas.microsoft.com/office/powerpoint/2010/main" val="1348260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https://www.youtube.com/watch?v=wkSYGykMiwE</a:t>
            </a:r>
          </a:p>
          <a:p>
            <a:r>
              <a:rPr lang="de-DE"/>
              <a:t>https://vimeo.com/209069504/2523944e15</a:t>
            </a:r>
          </a:p>
        </p:txBody>
      </p:sp>
      <p:sp>
        <p:nvSpPr>
          <p:cNvPr id="4" name="Slide Number Placeholder 3"/>
          <p:cNvSpPr>
            <a:spLocks noGrp="1"/>
          </p:cNvSpPr>
          <p:nvPr>
            <p:ph type="sldNum" sz="quarter" idx="10"/>
          </p:nvPr>
        </p:nvSpPr>
        <p:spPr/>
        <p:txBody>
          <a:bodyPr/>
          <a:lstStyle/>
          <a:p>
            <a:fld id="{21E09240-7C56-4834-A6BE-942EE28ABFAF}" type="slidenum">
              <a:rPr lang="de-DE" smtClean="0"/>
              <a:t>21</a:t>
            </a:fld>
            <a:endParaRPr lang="de-DE"/>
          </a:p>
        </p:txBody>
      </p:sp>
    </p:spTree>
    <p:extLst>
      <p:ext uri="{BB962C8B-B14F-4D97-AF65-F5344CB8AC3E}">
        <p14:creationId xmlns:p14="http://schemas.microsoft.com/office/powerpoint/2010/main" val="3773096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23</a:t>
            </a:fld>
            <a:endParaRPr lang="de-DE"/>
          </a:p>
        </p:txBody>
      </p:sp>
    </p:spTree>
    <p:extLst>
      <p:ext uri="{BB962C8B-B14F-4D97-AF65-F5344CB8AC3E}">
        <p14:creationId xmlns:p14="http://schemas.microsoft.com/office/powerpoint/2010/main" val="3229334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24</a:t>
            </a:fld>
            <a:endParaRPr lang="de-DE"/>
          </a:p>
        </p:txBody>
      </p:sp>
    </p:spTree>
    <p:extLst>
      <p:ext uri="{BB962C8B-B14F-4D97-AF65-F5344CB8AC3E}">
        <p14:creationId xmlns:p14="http://schemas.microsoft.com/office/powerpoint/2010/main" val="620108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25</a:t>
            </a:fld>
            <a:endParaRPr lang="de-DE"/>
          </a:p>
        </p:txBody>
      </p:sp>
    </p:spTree>
    <p:extLst>
      <p:ext uri="{BB962C8B-B14F-4D97-AF65-F5344CB8AC3E}">
        <p14:creationId xmlns:p14="http://schemas.microsoft.com/office/powerpoint/2010/main" val="1157875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26</a:t>
            </a:fld>
            <a:endParaRPr lang="de-DE"/>
          </a:p>
        </p:txBody>
      </p:sp>
    </p:spTree>
    <p:extLst>
      <p:ext uri="{BB962C8B-B14F-4D97-AF65-F5344CB8AC3E}">
        <p14:creationId xmlns:p14="http://schemas.microsoft.com/office/powerpoint/2010/main" val="2678001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27</a:t>
            </a:fld>
            <a:endParaRPr lang="de-DE"/>
          </a:p>
        </p:txBody>
      </p:sp>
    </p:spTree>
    <p:extLst>
      <p:ext uri="{BB962C8B-B14F-4D97-AF65-F5344CB8AC3E}">
        <p14:creationId xmlns:p14="http://schemas.microsoft.com/office/powerpoint/2010/main" val="2670183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28</a:t>
            </a:fld>
            <a:endParaRPr lang="de-DE"/>
          </a:p>
        </p:txBody>
      </p:sp>
    </p:spTree>
    <p:extLst>
      <p:ext uri="{BB962C8B-B14F-4D97-AF65-F5344CB8AC3E}">
        <p14:creationId xmlns:p14="http://schemas.microsoft.com/office/powerpoint/2010/main" val="1147635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29</a:t>
            </a:fld>
            <a:endParaRPr lang="de-DE"/>
          </a:p>
        </p:txBody>
      </p:sp>
    </p:spTree>
    <p:extLst>
      <p:ext uri="{BB962C8B-B14F-4D97-AF65-F5344CB8AC3E}">
        <p14:creationId xmlns:p14="http://schemas.microsoft.com/office/powerpoint/2010/main" val="1833552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About motivation</a:t>
            </a:r>
            <a:endParaRPr lang="en-GB" dirty="0">
              <a:latin typeface="Segoe UI Light"/>
              <a:cs typeface="Segoe UI Light"/>
            </a:endParaRPr>
          </a:p>
          <a:p>
            <a:r>
              <a:rPr lang="en-GB" dirty="0">
                <a:cs typeface="Segoe UI Light"/>
              </a:rPr>
              <a:t>Over a few drinks in a bar in Cologne and after some intense conversation, it was clear to us that there are some clear differences in the way people feel about certain words.  The way you address people makes a difference to how people treat you in return. Your choice of words and gestures can even affect the overall evaluation of your training.  We thought that this might be of interest to you guys as most of use deliver training in other countries.</a:t>
            </a:r>
          </a:p>
          <a:p>
            <a:endParaRPr lang="de-DE" dirty="0"/>
          </a:p>
        </p:txBody>
      </p:sp>
      <p:sp>
        <p:nvSpPr>
          <p:cNvPr id="4" name="Slide Number Placeholder 3"/>
          <p:cNvSpPr>
            <a:spLocks noGrp="1"/>
          </p:cNvSpPr>
          <p:nvPr>
            <p:ph type="sldNum" sz="quarter" idx="10"/>
          </p:nvPr>
        </p:nvSpPr>
        <p:spPr/>
        <p:txBody>
          <a:bodyPr/>
          <a:lstStyle/>
          <a:p>
            <a:fld id="{21E09240-7C56-4834-A6BE-942EE28ABFAF}" type="slidenum">
              <a:rPr lang="de-DE" smtClean="0"/>
              <a:t>4</a:t>
            </a:fld>
            <a:endParaRPr lang="de-DE"/>
          </a:p>
        </p:txBody>
      </p:sp>
    </p:spTree>
    <p:extLst>
      <p:ext uri="{BB962C8B-B14F-4D97-AF65-F5344CB8AC3E}">
        <p14:creationId xmlns:p14="http://schemas.microsoft.com/office/powerpoint/2010/main" val="3084670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30</a:t>
            </a:fld>
            <a:endParaRPr lang="de-DE"/>
          </a:p>
        </p:txBody>
      </p:sp>
    </p:spTree>
    <p:extLst>
      <p:ext uri="{BB962C8B-B14F-4D97-AF65-F5344CB8AC3E}">
        <p14:creationId xmlns:p14="http://schemas.microsoft.com/office/powerpoint/2010/main" val="4256762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31</a:t>
            </a:fld>
            <a:endParaRPr lang="de-DE"/>
          </a:p>
        </p:txBody>
      </p:sp>
    </p:spTree>
    <p:extLst>
      <p:ext uri="{BB962C8B-B14F-4D97-AF65-F5344CB8AC3E}">
        <p14:creationId xmlns:p14="http://schemas.microsoft.com/office/powerpoint/2010/main" val="3982079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32</a:t>
            </a:fld>
            <a:endParaRPr lang="de-DE"/>
          </a:p>
        </p:txBody>
      </p:sp>
    </p:spTree>
    <p:extLst>
      <p:ext uri="{BB962C8B-B14F-4D97-AF65-F5344CB8AC3E}">
        <p14:creationId xmlns:p14="http://schemas.microsoft.com/office/powerpoint/2010/main" val="702506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33</a:t>
            </a:fld>
            <a:endParaRPr lang="de-DE"/>
          </a:p>
        </p:txBody>
      </p:sp>
    </p:spTree>
    <p:extLst>
      <p:ext uri="{BB962C8B-B14F-4D97-AF65-F5344CB8AC3E}">
        <p14:creationId xmlns:p14="http://schemas.microsoft.com/office/powerpoint/2010/main" val="1213220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34</a:t>
            </a:fld>
            <a:endParaRPr lang="de-DE"/>
          </a:p>
        </p:txBody>
      </p:sp>
    </p:spTree>
    <p:extLst>
      <p:ext uri="{BB962C8B-B14F-4D97-AF65-F5344CB8AC3E}">
        <p14:creationId xmlns:p14="http://schemas.microsoft.com/office/powerpoint/2010/main" val="39951781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https://en.wikipedia.org/wiki/Seven_dirty_words</a:t>
            </a:r>
          </a:p>
          <a:p>
            <a:r>
              <a:rPr lang="en-US" dirty="0"/>
              <a:t>shit, piss, fuck, cunt, cocksucker, motherfucker, and tits</a:t>
            </a:r>
          </a:p>
          <a:p>
            <a:endParaRPr lang="en-US" dirty="0"/>
          </a:p>
          <a:p>
            <a:endParaRPr lang="en-US" dirty="0"/>
          </a:p>
          <a:p>
            <a:r>
              <a:rPr lang="de-DE" dirty="0"/>
              <a:t>http://www.bbfc.co.uk/what-classification/r18</a:t>
            </a:r>
          </a:p>
          <a:p>
            <a:endParaRPr lang="de-DE" dirty="0"/>
          </a:p>
        </p:txBody>
      </p:sp>
      <p:sp>
        <p:nvSpPr>
          <p:cNvPr id="4" name="Slide Number Placeholder 3"/>
          <p:cNvSpPr>
            <a:spLocks noGrp="1"/>
          </p:cNvSpPr>
          <p:nvPr>
            <p:ph type="sldNum" sz="quarter" idx="10"/>
          </p:nvPr>
        </p:nvSpPr>
        <p:spPr/>
        <p:txBody>
          <a:bodyPr/>
          <a:lstStyle/>
          <a:p>
            <a:fld id="{21E09240-7C56-4834-A6BE-942EE28ABFAF}" type="slidenum">
              <a:rPr lang="de-DE" smtClean="0"/>
              <a:t>35</a:t>
            </a:fld>
            <a:endParaRPr lang="de-DE"/>
          </a:p>
        </p:txBody>
      </p:sp>
    </p:spTree>
    <p:extLst>
      <p:ext uri="{BB962C8B-B14F-4D97-AF65-F5344CB8AC3E}">
        <p14:creationId xmlns:p14="http://schemas.microsoft.com/office/powerpoint/2010/main" val="2453454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37</a:t>
            </a:fld>
            <a:endParaRPr lang="de-DE"/>
          </a:p>
        </p:txBody>
      </p:sp>
    </p:spTree>
    <p:extLst>
      <p:ext uri="{BB962C8B-B14F-4D97-AF65-F5344CB8AC3E}">
        <p14:creationId xmlns:p14="http://schemas.microsoft.com/office/powerpoint/2010/main" val="3987755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4008EB6-D09E-4580-8CD6-DDB14511944F}" type="slidenum">
              <a:rPr lang="en-US" smtClean="0"/>
              <a:t>38</a:t>
            </a:fld>
            <a:endParaRPr lang="en-US" dirty="0"/>
          </a:p>
        </p:txBody>
      </p:sp>
    </p:spTree>
    <p:extLst>
      <p:ext uri="{BB962C8B-B14F-4D97-AF65-F5344CB8AC3E}">
        <p14:creationId xmlns:p14="http://schemas.microsoft.com/office/powerpoint/2010/main" val="243557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https://www.youtube.com/watch?v=H7wm1v7bm2M</a:t>
            </a:r>
          </a:p>
        </p:txBody>
      </p:sp>
      <p:sp>
        <p:nvSpPr>
          <p:cNvPr id="4" name="Slide Number Placeholder 3"/>
          <p:cNvSpPr>
            <a:spLocks noGrp="1"/>
          </p:cNvSpPr>
          <p:nvPr>
            <p:ph type="sldNum" sz="quarter" idx="10"/>
          </p:nvPr>
        </p:nvSpPr>
        <p:spPr/>
        <p:txBody>
          <a:bodyPr/>
          <a:lstStyle/>
          <a:p>
            <a:fld id="{21E09240-7C56-4834-A6BE-942EE28ABFAF}" type="slidenum">
              <a:rPr lang="de-DE" smtClean="0"/>
              <a:t>41</a:t>
            </a:fld>
            <a:endParaRPr lang="de-DE"/>
          </a:p>
        </p:txBody>
      </p:sp>
    </p:spTree>
    <p:extLst>
      <p:ext uri="{BB962C8B-B14F-4D97-AF65-F5344CB8AC3E}">
        <p14:creationId xmlns:p14="http://schemas.microsoft.com/office/powerpoint/2010/main" val="3652630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42</a:t>
            </a:fld>
            <a:endParaRPr lang="de-DE"/>
          </a:p>
        </p:txBody>
      </p:sp>
    </p:spTree>
    <p:extLst>
      <p:ext uri="{BB962C8B-B14F-4D97-AF65-F5344CB8AC3E}">
        <p14:creationId xmlns:p14="http://schemas.microsoft.com/office/powerpoint/2010/main" val="2902884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cs typeface="Segoe UI Light"/>
              </a:rPr>
              <a:t>During this presentation we will have some fun (hopefully) with various words and gestures.  Ignorance is bliss of course,  but after this session we hope to have at least made you think a little about how important this is and to help you avoid falling into these hidden traps when training in countries where you are less familiar with the culture and what is acceptable language to use in the 'classroom'. </a:t>
            </a:r>
            <a:endParaRPr lang="en-US" dirty="0">
              <a:solidFill>
                <a:srgbClr val="000000"/>
              </a:solidFill>
              <a:latin typeface="Segoe UI Light"/>
              <a:cs typeface="Segoe UI Light"/>
            </a:endParaRPr>
          </a:p>
          <a:p>
            <a:endParaRPr lang="de-DE" dirty="0"/>
          </a:p>
        </p:txBody>
      </p:sp>
      <p:sp>
        <p:nvSpPr>
          <p:cNvPr id="4" name="Slide Number Placeholder 3"/>
          <p:cNvSpPr>
            <a:spLocks noGrp="1"/>
          </p:cNvSpPr>
          <p:nvPr>
            <p:ph type="sldNum" sz="quarter" idx="10"/>
          </p:nvPr>
        </p:nvSpPr>
        <p:spPr/>
        <p:txBody>
          <a:bodyPr/>
          <a:lstStyle/>
          <a:p>
            <a:fld id="{21E09240-7C56-4834-A6BE-942EE28ABFAF}" type="slidenum">
              <a:rPr lang="de-DE" smtClean="0"/>
              <a:t>5</a:t>
            </a:fld>
            <a:endParaRPr lang="de-DE"/>
          </a:p>
        </p:txBody>
      </p:sp>
    </p:spTree>
    <p:extLst>
      <p:ext uri="{BB962C8B-B14F-4D97-AF65-F5344CB8AC3E}">
        <p14:creationId xmlns:p14="http://schemas.microsoft.com/office/powerpoint/2010/main" val="525420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43</a:t>
            </a:fld>
            <a:endParaRPr lang="de-DE"/>
          </a:p>
        </p:txBody>
      </p:sp>
    </p:spTree>
    <p:extLst>
      <p:ext uri="{BB962C8B-B14F-4D97-AF65-F5344CB8AC3E}">
        <p14:creationId xmlns:p14="http://schemas.microsoft.com/office/powerpoint/2010/main" val="114213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hlinkClick r:id="rId3"/>
              </a:rPr>
              <a:t>https://sites.google.com/site/tvdistinction/home/introduction</a:t>
            </a:r>
          </a:p>
          <a:p>
            <a:r>
              <a:rPr lang="en-US" dirty="0">
                <a:cs typeface="Segoe UI Light"/>
              </a:rPr>
              <a:t>Are you aware of the Tu – </a:t>
            </a:r>
            <a:r>
              <a:rPr lang="en-US" dirty="0" err="1">
                <a:cs typeface="Segoe UI Light"/>
              </a:rPr>
              <a:t>Vous</a:t>
            </a:r>
            <a:r>
              <a:rPr lang="en-US" dirty="0">
                <a:cs typeface="Segoe UI Light"/>
              </a:rPr>
              <a:t> distinction?  Does your country have one?</a:t>
            </a:r>
          </a:p>
          <a:p>
            <a:r>
              <a:rPr lang="en-US" dirty="0">
                <a:cs typeface="Segoe UI Light"/>
              </a:rPr>
              <a:t>I personally train quite often in Germany and Switzerland - luckily it's always in English.  But that doesn’t mean I won’t fall into any traps as a word that has no offence to me, may have offence for others.</a:t>
            </a:r>
          </a:p>
          <a:p>
            <a:r>
              <a:rPr lang="en-US" dirty="0"/>
              <a:t>Even though I am aware for example that in Germany you are expected to address a person as Frau or Herr until they 'invite' you to use their first name, I always introduce myself as Denise.  Does this mean that I'm open for a drink after training? I find this very hard as the English language doesn’t have this distinction.  For me the du and Sie is a bit tricky.</a:t>
            </a:r>
            <a:endParaRPr lang="en-US" dirty="0">
              <a:cs typeface="Segoe UI Light"/>
            </a:endParaRPr>
          </a:p>
          <a:p>
            <a:endParaRPr lang="de-DE" dirty="0"/>
          </a:p>
        </p:txBody>
      </p:sp>
      <p:sp>
        <p:nvSpPr>
          <p:cNvPr id="4" name="Slide Number Placeholder 3"/>
          <p:cNvSpPr>
            <a:spLocks noGrp="1"/>
          </p:cNvSpPr>
          <p:nvPr>
            <p:ph type="sldNum" sz="quarter" idx="10"/>
          </p:nvPr>
        </p:nvSpPr>
        <p:spPr/>
        <p:txBody>
          <a:bodyPr/>
          <a:lstStyle/>
          <a:p>
            <a:fld id="{21E09240-7C56-4834-A6BE-942EE28ABFAF}" type="slidenum">
              <a:rPr lang="de-DE" smtClean="0"/>
              <a:t>7</a:t>
            </a:fld>
            <a:endParaRPr lang="de-DE"/>
          </a:p>
        </p:txBody>
      </p:sp>
    </p:spTree>
    <p:extLst>
      <p:ext uri="{BB962C8B-B14F-4D97-AF65-F5344CB8AC3E}">
        <p14:creationId xmlns:p14="http://schemas.microsoft.com/office/powerpoint/2010/main" val="2952870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https://sites.google.com/site/tvdistinction/home/introduction</a:t>
            </a:r>
          </a:p>
          <a:p>
            <a:endParaRPr lang="de-DE" dirty="0"/>
          </a:p>
          <a:p>
            <a:r>
              <a:rPr lang="de-DE" dirty="0"/>
              <a:t>Brief summary: </a:t>
            </a:r>
          </a:p>
          <a:p>
            <a:r>
              <a:rPr lang="de-DE" dirty="0">
                <a:cs typeface="Segoe UI Light"/>
              </a:rPr>
              <a:t>Just out of interest, during the </a:t>
            </a:r>
            <a:r>
              <a:rPr lang="de-DE" dirty="0"/>
              <a:t>lifetime of Shakespeare, English did provide a "t-v" distinction.  They used 'thou' and 'you'.  Do you know which would have been formal and wich informal?</a:t>
            </a:r>
          </a:p>
          <a:p>
            <a:r>
              <a:rPr lang="de-DE" dirty="0"/>
              <a:t> "thou" represents the informal, familiar address in contrast to "you", the formal style which later on derived as the general purpose pronoun. </a:t>
            </a:r>
          </a:p>
          <a:p>
            <a:endParaRPr lang="de-DE" dirty="0"/>
          </a:p>
        </p:txBody>
      </p:sp>
      <p:sp>
        <p:nvSpPr>
          <p:cNvPr id="4" name="Slide Number Placeholder 3"/>
          <p:cNvSpPr>
            <a:spLocks noGrp="1"/>
          </p:cNvSpPr>
          <p:nvPr>
            <p:ph type="sldNum" sz="quarter" idx="10"/>
          </p:nvPr>
        </p:nvSpPr>
        <p:spPr/>
        <p:txBody>
          <a:bodyPr/>
          <a:lstStyle/>
          <a:p>
            <a:fld id="{21E09240-7C56-4834-A6BE-942EE28ABFAF}" type="slidenum">
              <a:rPr lang="de-DE" smtClean="0"/>
              <a:t>8</a:t>
            </a:fld>
            <a:endParaRPr lang="de-DE"/>
          </a:p>
        </p:txBody>
      </p:sp>
    </p:spTree>
    <p:extLst>
      <p:ext uri="{BB962C8B-B14F-4D97-AF65-F5344CB8AC3E}">
        <p14:creationId xmlns:p14="http://schemas.microsoft.com/office/powerpoint/2010/main" val="4252347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https://en.wikipedia.org/wiki/Libert%C3%A9,_%C3%A9galit%C3%A9,_fraternit%C3</a:t>
            </a:r>
            <a:r>
              <a:rPr lang="de-DE"/>
              <a:t>%A9-</a:t>
            </a:r>
            <a:endParaRPr lang="de-DE" dirty="0"/>
          </a:p>
          <a:p>
            <a:endParaRPr lang="de-DE" dirty="0"/>
          </a:p>
          <a:p>
            <a:r>
              <a:rPr lang="de-DE" dirty="0"/>
              <a:t>Late 1960s:</a:t>
            </a:r>
          </a:p>
          <a:p>
            <a:r>
              <a:rPr lang="de-DE" dirty="0">
                <a:hlinkClick r:id="rId3"/>
              </a:rPr>
              <a:t>https://en.wikipedia.org/wiki/Du-reformen</a:t>
            </a:r>
          </a:p>
          <a:p>
            <a:endParaRPr lang="de-DE" dirty="0"/>
          </a:p>
          <a:p>
            <a:r>
              <a:rPr lang="de-DE" dirty="0">
                <a:cs typeface="Segoe UI Light"/>
              </a:rPr>
              <a:t>Do you agree with this graph in which at the top of the list of importance of the Tu-Vous where France is at the top and Sweden at the bottom?</a:t>
            </a:r>
          </a:p>
          <a:p>
            <a:endParaRPr lang="de-DE" dirty="0">
              <a:cs typeface="Segoe UI Light"/>
            </a:endParaRPr>
          </a:p>
          <a:p>
            <a:r>
              <a:rPr lang="de-DE" dirty="0"/>
              <a:t>Btw:  In 1967 Sweden switched from left to right driving:</a:t>
            </a:r>
          </a:p>
          <a:p>
            <a:r>
              <a:rPr lang="de-DE" dirty="0"/>
              <a:t>https://en.wikipedia.org/wiki/Dagen_H</a:t>
            </a:r>
          </a:p>
          <a:p>
            <a:endParaRPr lang="de-DE" dirty="0"/>
          </a:p>
          <a:p>
            <a:endParaRPr lang="de-DE" dirty="0"/>
          </a:p>
        </p:txBody>
      </p:sp>
      <p:sp>
        <p:nvSpPr>
          <p:cNvPr id="4" name="Slide Number Placeholder 3"/>
          <p:cNvSpPr>
            <a:spLocks noGrp="1"/>
          </p:cNvSpPr>
          <p:nvPr>
            <p:ph type="sldNum" sz="quarter" idx="10"/>
          </p:nvPr>
        </p:nvSpPr>
        <p:spPr/>
        <p:txBody>
          <a:bodyPr/>
          <a:lstStyle/>
          <a:p>
            <a:fld id="{21E09240-7C56-4834-A6BE-942EE28ABFAF}" type="slidenum">
              <a:rPr lang="de-DE" smtClean="0"/>
              <a:t>9</a:t>
            </a:fld>
            <a:endParaRPr lang="de-DE"/>
          </a:p>
        </p:txBody>
      </p:sp>
    </p:spTree>
    <p:extLst>
      <p:ext uri="{BB962C8B-B14F-4D97-AF65-F5344CB8AC3E}">
        <p14:creationId xmlns:p14="http://schemas.microsoft.com/office/powerpoint/2010/main" val="2026880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http://directpoll.com</a:t>
            </a:r>
          </a:p>
        </p:txBody>
      </p:sp>
      <p:sp>
        <p:nvSpPr>
          <p:cNvPr id="4" name="Slide Number Placeholder 3"/>
          <p:cNvSpPr>
            <a:spLocks noGrp="1"/>
          </p:cNvSpPr>
          <p:nvPr>
            <p:ph type="sldNum" sz="quarter" idx="10"/>
          </p:nvPr>
        </p:nvSpPr>
        <p:spPr/>
        <p:txBody>
          <a:bodyPr/>
          <a:lstStyle/>
          <a:p>
            <a:fld id="{21E09240-7C56-4834-A6BE-942EE28ABFAF}" type="slidenum">
              <a:rPr lang="de-DE" smtClean="0"/>
              <a:t>10</a:t>
            </a:fld>
            <a:endParaRPr lang="de-DE"/>
          </a:p>
        </p:txBody>
      </p:sp>
    </p:spTree>
    <p:extLst>
      <p:ext uri="{BB962C8B-B14F-4D97-AF65-F5344CB8AC3E}">
        <p14:creationId xmlns:p14="http://schemas.microsoft.com/office/powerpoint/2010/main" val="3580979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https://upload.wikimedia.org/wikipedia/commons/5/56/Donald_Trump_official_portrait.jpg</a:t>
            </a:r>
          </a:p>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11</a:t>
            </a:fld>
            <a:endParaRPr lang="de-DE"/>
          </a:p>
        </p:txBody>
      </p:sp>
    </p:spTree>
    <p:extLst>
      <p:ext uri="{BB962C8B-B14F-4D97-AF65-F5344CB8AC3E}">
        <p14:creationId xmlns:p14="http://schemas.microsoft.com/office/powerpoint/2010/main" val="2609895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Name 50% represents when people have said they do either</a:t>
            </a:r>
          </a:p>
        </p:txBody>
      </p:sp>
      <p:sp>
        <p:nvSpPr>
          <p:cNvPr id="4" name="Slide Number Placeholder 3"/>
          <p:cNvSpPr>
            <a:spLocks noGrp="1"/>
          </p:cNvSpPr>
          <p:nvPr>
            <p:ph type="sldNum" sz="quarter" idx="10"/>
          </p:nvPr>
        </p:nvSpPr>
        <p:spPr/>
        <p:txBody>
          <a:bodyPr/>
          <a:lstStyle/>
          <a:p>
            <a:fld id="{21E09240-7C56-4834-A6BE-942EE28ABFAF}" type="slidenum">
              <a:rPr lang="de-DE" smtClean="0"/>
              <a:t>13</a:t>
            </a:fld>
            <a:endParaRPr lang="de-DE"/>
          </a:p>
        </p:txBody>
      </p:sp>
    </p:spTree>
    <p:extLst>
      <p:ext uri="{BB962C8B-B14F-4D97-AF65-F5344CB8AC3E}">
        <p14:creationId xmlns:p14="http://schemas.microsoft.com/office/powerpoint/2010/main" val="2469018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bg>
      <p:bgPr>
        <a:solidFill>
          <a:srgbClr val="005EAA"/>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1310515B-B790-4CFC-9EE1-F1BB1500771A}" type="datetimeFigureOut">
              <a:rPr lang="de-DE" smtClean="0"/>
              <a:t>09.06.2017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D6B5FA7-50BB-4281-A8F2-3B1A04440CF8}" type="slidenum">
              <a:rPr lang="de-DE" smtClean="0"/>
              <a:t>‹Nr.›</a:t>
            </a:fld>
            <a:endParaRPr lang="de-DE"/>
          </a:p>
        </p:txBody>
      </p:sp>
    </p:spTree>
    <p:extLst>
      <p:ext uri="{BB962C8B-B14F-4D97-AF65-F5344CB8AC3E}">
        <p14:creationId xmlns:p14="http://schemas.microsoft.com/office/powerpoint/2010/main" val="1681361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a:xfrm>
            <a:off x="838200" y="365126"/>
            <a:ext cx="10515600" cy="1325563"/>
          </a:xfrm>
          <a:prstGeom prst="rect">
            <a:avLst/>
          </a:prstGeom>
        </p:spPr>
        <p:txBody>
          <a:bodyPr/>
          <a:lstStyle>
            <a:lvl1pPr>
              <a:defRPr>
                <a:latin typeface="Ubuntu Mono" panose="020B0509030602030204" pitchFamily="49" charset="0"/>
              </a:defRPr>
            </a:lvl1pPr>
          </a:lstStyle>
          <a:p>
            <a:r>
              <a:rPr lang="de-DE"/>
              <a:t>Titelmasterformat durch Klicken bearbeiten</a:t>
            </a:r>
          </a:p>
        </p:txBody>
      </p:sp>
      <p:sp>
        <p:nvSpPr>
          <p:cNvPr id="3" name="Text Placeholder 2"/>
          <p:cNvSpPr>
            <a:spLocks noGrp="1"/>
          </p:cNvSpPr>
          <p:nvPr>
            <p:ph idx="1"/>
          </p:nvPr>
        </p:nvSpPr>
        <p:spPr>
          <a:xfrm>
            <a:off x="0" y="1844824"/>
            <a:ext cx="11856640" cy="47525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pic>
        <p:nvPicPr>
          <p:cNvPr id="4" name="Picture 3">
            <a:extLst>
              <a:ext uri="{FF2B5EF4-FFF2-40B4-BE49-F238E27FC236}">
                <a16:creationId xmlns:a16="http://schemas.microsoft.com/office/drawing/2014/main" id="{B07A2487-614A-4548-BEEC-12B3DE0C7A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0735" y="6039451"/>
            <a:ext cx="1196722" cy="633797"/>
          </a:xfrm>
          <a:prstGeom prst="rect">
            <a:avLst/>
          </a:prstGeom>
        </p:spPr>
      </p:pic>
    </p:spTree>
    <p:extLst>
      <p:ext uri="{BB962C8B-B14F-4D97-AF65-F5344CB8AC3E}">
        <p14:creationId xmlns:p14="http://schemas.microsoft.com/office/powerpoint/2010/main" val="3988204998"/>
      </p:ext>
    </p:extLst>
  </p:cSld>
  <p:clrMapOvr>
    <a:masterClrMapping/>
  </p:clrMapOvr>
  <mc:AlternateContent xmlns:mc="http://schemas.openxmlformats.org/markup-compatibility/2006" xmlns:p14="http://schemas.microsoft.com/office/powerpoint/2010/main">
    <mc:Choice Requires="p14">
      <p:transition p14:dur="250">
        <p:cut/>
      </p:transition>
    </mc:Choice>
    <mc:Fallback xmlns="">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3552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elfolie White">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solidFill>
                  <a:srgbClr val="005EAA"/>
                </a:solidFill>
              </a:defRPr>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solidFill>
                  <a:srgbClr val="005EAA"/>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1310515B-B790-4CFC-9EE1-F1BB1500771A}" type="datetimeFigureOut">
              <a:rPr lang="de-DE" smtClean="0"/>
              <a:t>09.06.2017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D6B5FA7-50BB-4281-A8F2-3B1A04440CF8}" type="slidenum">
              <a:rPr lang="de-DE" smtClean="0"/>
              <a:t>‹Nr.›</a:t>
            </a:fld>
            <a:endParaRPr lang="de-DE"/>
          </a:p>
        </p:txBody>
      </p:sp>
    </p:spTree>
    <p:extLst>
      <p:ext uri="{BB962C8B-B14F-4D97-AF65-F5344CB8AC3E}">
        <p14:creationId xmlns:p14="http://schemas.microsoft.com/office/powerpoint/2010/main" val="1879457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bg>
      <p:bgPr>
        <a:solidFill>
          <a:srgbClr val="005EAA"/>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0" y="443787"/>
            <a:ext cx="12192000" cy="569167"/>
          </a:xfrm>
          <a:solidFill>
            <a:schemeClr val="bg1"/>
          </a:solidFill>
        </p:spPr>
        <p:txBody>
          <a:bodyPr lIns="828000"/>
          <a:lstStyle>
            <a:lvl1pPr>
              <a:defRPr>
                <a:solidFill>
                  <a:srgbClr val="005EAA"/>
                </a:solidFill>
              </a:defRPr>
            </a:lvl1pPr>
          </a:lstStyle>
          <a:p>
            <a:r>
              <a:rPr lang="de-DE"/>
              <a:t>Titelmasterformat durch Klicken bearbeiten</a:t>
            </a:r>
          </a:p>
        </p:txBody>
      </p:sp>
      <p:sp>
        <p:nvSpPr>
          <p:cNvPr id="3" name="Inhaltsplatzhalt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310515B-B790-4CFC-9EE1-F1BB1500771A}" type="datetimeFigureOut">
              <a:rPr lang="de-DE" smtClean="0"/>
              <a:t>09.06.2017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D6B5FA7-50BB-4281-A8F2-3B1A04440CF8}" type="slidenum">
              <a:rPr lang="de-DE" smtClean="0"/>
              <a:t>‹Nr.›</a:t>
            </a:fld>
            <a:endParaRPr lang="de-DE"/>
          </a:p>
        </p:txBody>
      </p:sp>
      <p:pic>
        <p:nvPicPr>
          <p:cNvPr id="7" name="Picture 6">
            <a:extLst>
              <a:ext uri="{FF2B5EF4-FFF2-40B4-BE49-F238E27FC236}">
                <a16:creationId xmlns:a16="http://schemas.microsoft.com/office/drawing/2014/main" id="{26B7C38C-A620-45C2-9C15-213E207A7A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14279" y="6039452"/>
            <a:ext cx="1196721" cy="633796"/>
          </a:xfrm>
          <a:prstGeom prst="rect">
            <a:avLst/>
          </a:prstGeom>
        </p:spPr>
      </p:pic>
    </p:spTree>
    <p:extLst>
      <p:ext uri="{BB962C8B-B14F-4D97-AF65-F5344CB8AC3E}">
        <p14:creationId xmlns:p14="http://schemas.microsoft.com/office/powerpoint/2010/main" val="2430542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0" y="443787"/>
            <a:ext cx="12192000" cy="569167"/>
          </a:xfrm>
          <a:solidFill>
            <a:srgbClr val="005EAA"/>
          </a:solidFill>
        </p:spPr>
        <p:txBody>
          <a:bodyPr lIns="828000"/>
          <a:lstStyle>
            <a:lvl1pPr>
              <a:defRPr>
                <a:solidFill>
                  <a:schemeClr val="bg1"/>
                </a:solidFill>
              </a:defRPr>
            </a:lvl1p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310515B-B790-4CFC-9EE1-F1BB1500771A}" type="datetimeFigureOut">
              <a:rPr lang="de-DE" smtClean="0"/>
              <a:t>09.06.2017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D6B5FA7-50BB-4281-A8F2-3B1A04440CF8}" type="slidenum">
              <a:rPr lang="de-DE" smtClean="0"/>
              <a:t>‹Nr.›</a:t>
            </a:fld>
            <a:endParaRPr lang="de-DE"/>
          </a:p>
        </p:txBody>
      </p:sp>
      <p:pic>
        <p:nvPicPr>
          <p:cNvPr id="7" name="Picture 6">
            <a:extLst>
              <a:ext uri="{FF2B5EF4-FFF2-40B4-BE49-F238E27FC236}">
                <a16:creationId xmlns:a16="http://schemas.microsoft.com/office/drawing/2014/main" id="{E05C6986-BD47-475D-B0A4-173DF6C683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0735" y="6039451"/>
            <a:ext cx="1196722" cy="633797"/>
          </a:xfrm>
          <a:prstGeom prst="rect">
            <a:avLst/>
          </a:prstGeom>
        </p:spPr>
      </p:pic>
    </p:spTree>
    <p:extLst>
      <p:ext uri="{BB962C8B-B14F-4D97-AF65-F5344CB8AC3E}">
        <p14:creationId xmlns:p14="http://schemas.microsoft.com/office/powerpoint/2010/main" val="3920366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2 Spal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a:xfrm>
            <a:off x="838200" y="1494971"/>
            <a:ext cx="4960434" cy="4681992"/>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310515B-B790-4CFC-9EE1-F1BB1500771A}" type="datetimeFigureOut">
              <a:rPr lang="de-DE" smtClean="0"/>
              <a:t>09.06.2017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D6B5FA7-50BB-4281-A8F2-3B1A04440CF8}" type="slidenum">
              <a:rPr lang="de-DE" smtClean="0"/>
              <a:t>‹Nr.›</a:t>
            </a:fld>
            <a:endParaRPr lang="de-DE"/>
          </a:p>
        </p:txBody>
      </p:sp>
      <p:sp>
        <p:nvSpPr>
          <p:cNvPr id="7" name="Inhaltsplatzhalter 2"/>
          <p:cNvSpPr>
            <a:spLocks noGrp="1"/>
          </p:cNvSpPr>
          <p:nvPr>
            <p:ph idx="13"/>
          </p:nvPr>
        </p:nvSpPr>
        <p:spPr>
          <a:xfrm>
            <a:off x="6255835" y="1494971"/>
            <a:ext cx="5097966" cy="4689281"/>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pic>
        <p:nvPicPr>
          <p:cNvPr id="8" name="Picture 7">
            <a:extLst>
              <a:ext uri="{FF2B5EF4-FFF2-40B4-BE49-F238E27FC236}">
                <a16:creationId xmlns:a16="http://schemas.microsoft.com/office/drawing/2014/main" id="{0B5B8E49-D292-43B8-A8BA-21B6E9E5C1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0735" y="6039451"/>
            <a:ext cx="1196722" cy="633797"/>
          </a:xfrm>
          <a:prstGeom prst="rect">
            <a:avLst/>
          </a:prstGeom>
        </p:spPr>
      </p:pic>
    </p:spTree>
    <p:extLst>
      <p:ext uri="{BB962C8B-B14F-4D97-AF65-F5344CB8AC3E}">
        <p14:creationId xmlns:p14="http://schemas.microsoft.com/office/powerpoint/2010/main" val="2210794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1310515B-B790-4CFC-9EE1-F1BB1500771A}" type="datetimeFigureOut">
              <a:rPr lang="de-DE" smtClean="0"/>
              <a:t>09.06.2017</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DD6B5FA7-50BB-4281-A8F2-3B1A04440CF8}" type="slidenum">
              <a:rPr lang="de-DE" smtClean="0"/>
              <a:t>‹Nr.›</a:t>
            </a:fld>
            <a:endParaRPr lang="de-DE"/>
          </a:p>
        </p:txBody>
      </p:sp>
      <p:pic>
        <p:nvPicPr>
          <p:cNvPr id="6" name="Picture 5">
            <a:extLst>
              <a:ext uri="{FF2B5EF4-FFF2-40B4-BE49-F238E27FC236}">
                <a16:creationId xmlns:a16="http://schemas.microsoft.com/office/drawing/2014/main" id="{0FB2174B-C291-4EDD-8232-C08932BF6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0735" y="6050337"/>
            <a:ext cx="1196722" cy="633797"/>
          </a:xfrm>
          <a:prstGeom prst="rect">
            <a:avLst/>
          </a:prstGeom>
        </p:spPr>
      </p:pic>
    </p:spTree>
    <p:extLst>
      <p:ext uri="{BB962C8B-B14F-4D97-AF65-F5344CB8AC3E}">
        <p14:creationId xmlns:p14="http://schemas.microsoft.com/office/powerpoint/2010/main" val="4181797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310515B-B790-4CFC-9EE1-F1BB1500771A}" type="datetimeFigureOut">
              <a:rPr lang="de-DE" smtClean="0"/>
              <a:t>09.06.2017</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DD6B5FA7-50BB-4281-A8F2-3B1A04440CF8}" type="slidenum">
              <a:rPr lang="de-DE" smtClean="0"/>
              <a:t>‹Nr.›</a:t>
            </a:fld>
            <a:endParaRPr lang="de-DE"/>
          </a:p>
        </p:txBody>
      </p:sp>
      <p:pic>
        <p:nvPicPr>
          <p:cNvPr id="5" name="Picture 4">
            <a:extLst>
              <a:ext uri="{FF2B5EF4-FFF2-40B4-BE49-F238E27FC236}">
                <a16:creationId xmlns:a16="http://schemas.microsoft.com/office/drawing/2014/main" id="{732918AE-90F8-45E8-A0C7-6DED1639EF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0735" y="6039451"/>
            <a:ext cx="1196722" cy="633797"/>
          </a:xfrm>
          <a:prstGeom prst="rect">
            <a:avLst/>
          </a:prstGeom>
        </p:spPr>
      </p:pic>
    </p:spTree>
    <p:extLst>
      <p:ext uri="{BB962C8B-B14F-4D97-AF65-F5344CB8AC3E}">
        <p14:creationId xmlns:p14="http://schemas.microsoft.com/office/powerpoint/2010/main" val="143475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ode mit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normAutofit/>
          </a:bodyPr>
          <a:lstStyle>
            <a:lvl1pPr marL="0" indent="0">
              <a:buNone/>
              <a:defRPr sz="2000">
                <a:latin typeface="Consolas" panose="020B0609020204030204" pitchFamily="49" charset="0"/>
              </a:defRPr>
            </a:lvl1pPr>
            <a:lvl2pPr marL="457200" indent="0">
              <a:buNone/>
              <a:defRPr>
                <a:latin typeface="Consolas" panose="020B0609020204030204" pitchFamily="49" charset="0"/>
              </a:defRPr>
            </a:lvl2pPr>
            <a:lvl3pPr marL="914400" indent="0">
              <a:buNone/>
              <a:defRPr>
                <a:latin typeface="Consolas" panose="020B0609020204030204" pitchFamily="49" charset="0"/>
              </a:defRPr>
            </a:lvl3pPr>
            <a:lvl4pPr marL="1371600" indent="0">
              <a:buNone/>
              <a:defRPr>
                <a:latin typeface="Consolas" panose="020B0609020204030204" pitchFamily="49" charset="0"/>
              </a:defRPr>
            </a:lvl4pPr>
            <a:lvl5pPr marL="1828800" indent="0">
              <a:buNone/>
              <a:defRPr>
                <a:latin typeface="Consolas" panose="020B0609020204030204" pitchFamily="49" charset="0"/>
              </a:defRPr>
            </a:lvl5pPr>
          </a:lstStyle>
          <a:p>
            <a:pPr lvl="0"/>
            <a:r>
              <a:rPr lang="de-DE"/>
              <a:t>Formatvorlagen des Textmasters bearbeiten</a:t>
            </a:r>
          </a:p>
        </p:txBody>
      </p:sp>
      <p:sp>
        <p:nvSpPr>
          <p:cNvPr id="4" name="Datumsplatzhalter 3"/>
          <p:cNvSpPr>
            <a:spLocks noGrp="1"/>
          </p:cNvSpPr>
          <p:nvPr>
            <p:ph type="dt" sz="half" idx="10"/>
          </p:nvPr>
        </p:nvSpPr>
        <p:spPr/>
        <p:txBody>
          <a:bodyPr/>
          <a:lstStyle/>
          <a:p>
            <a:fld id="{1310515B-B790-4CFC-9EE1-F1BB1500771A}" type="datetimeFigureOut">
              <a:rPr lang="de-DE" smtClean="0"/>
              <a:t>09.06.2017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D6B5FA7-50BB-4281-A8F2-3B1A04440CF8}" type="slidenum">
              <a:rPr lang="de-DE" smtClean="0"/>
              <a:t>‹Nr.›</a:t>
            </a:fld>
            <a:endParaRPr lang="de-DE"/>
          </a:p>
        </p:txBody>
      </p:sp>
      <p:pic>
        <p:nvPicPr>
          <p:cNvPr id="7" name="Picture 6">
            <a:extLst>
              <a:ext uri="{FF2B5EF4-FFF2-40B4-BE49-F238E27FC236}">
                <a16:creationId xmlns:a16="http://schemas.microsoft.com/office/drawing/2014/main" id="{D19A22E3-4987-4B48-A2F3-5B131E6654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0735" y="6039451"/>
            <a:ext cx="1196722" cy="633797"/>
          </a:xfrm>
          <a:prstGeom prst="rect">
            <a:avLst/>
          </a:prstGeom>
        </p:spPr>
      </p:pic>
    </p:spTree>
    <p:extLst>
      <p:ext uri="{BB962C8B-B14F-4D97-AF65-F5344CB8AC3E}">
        <p14:creationId xmlns:p14="http://schemas.microsoft.com/office/powerpoint/2010/main" val="44048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Inhaltsplatzhalter 2"/>
          <p:cNvSpPr>
            <a:spLocks noGrp="1"/>
          </p:cNvSpPr>
          <p:nvPr>
            <p:ph idx="1"/>
          </p:nvPr>
        </p:nvSpPr>
        <p:spPr>
          <a:xfrm>
            <a:off x="838200" y="228600"/>
            <a:ext cx="10515600" cy="5948363"/>
          </a:xfrm>
        </p:spPr>
        <p:txBody>
          <a:bodyPr>
            <a:normAutofit/>
          </a:bodyPr>
          <a:lstStyle>
            <a:lvl1pPr marL="0" indent="0">
              <a:buNone/>
              <a:defRPr sz="2000">
                <a:latin typeface="Consolas" panose="020B0609020204030204" pitchFamily="49" charset="0"/>
              </a:defRPr>
            </a:lvl1pPr>
            <a:lvl2pPr marL="457200" indent="0">
              <a:buNone/>
              <a:defRPr>
                <a:latin typeface="Consolas" panose="020B0609020204030204" pitchFamily="49" charset="0"/>
              </a:defRPr>
            </a:lvl2pPr>
            <a:lvl3pPr marL="914400" indent="0">
              <a:buNone/>
              <a:defRPr>
                <a:latin typeface="Consolas" panose="020B0609020204030204" pitchFamily="49" charset="0"/>
              </a:defRPr>
            </a:lvl3pPr>
            <a:lvl4pPr marL="1371600" indent="0">
              <a:buNone/>
              <a:defRPr>
                <a:latin typeface="Consolas" panose="020B0609020204030204" pitchFamily="49" charset="0"/>
              </a:defRPr>
            </a:lvl4pPr>
            <a:lvl5pPr marL="1828800" indent="0">
              <a:buNone/>
              <a:defRPr>
                <a:latin typeface="Consolas" panose="020B0609020204030204" pitchFamily="49" charset="0"/>
              </a:defRPr>
            </a:lvl5pPr>
          </a:lstStyle>
          <a:p>
            <a:pPr lvl="0"/>
            <a:r>
              <a:rPr lang="de-DE"/>
              <a:t>Formatvorlagen des Textmasters bearbeiten</a:t>
            </a:r>
          </a:p>
        </p:txBody>
      </p:sp>
      <p:sp>
        <p:nvSpPr>
          <p:cNvPr id="4" name="Datumsplatzhalter 3"/>
          <p:cNvSpPr>
            <a:spLocks noGrp="1"/>
          </p:cNvSpPr>
          <p:nvPr>
            <p:ph type="dt" sz="half" idx="10"/>
          </p:nvPr>
        </p:nvSpPr>
        <p:spPr/>
        <p:txBody>
          <a:bodyPr/>
          <a:lstStyle/>
          <a:p>
            <a:fld id="{1310515B-B790-4CFC-9EE1-F1BB1500771A}" type="datetimeFigureOut">
              <a:rPr lang="de-DE" smtClean="0"/>
              <a:t>09.06.2017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D6B5FA7-50BB-4281-A8F2-3B1A04440CF8}" type="slidenum">
              <a:rPr lang="de-DE" smtClean="0"/>
              <a:t>‹Nr.›</a:t>
            </a:fld>
            <a:endParaRPr lang="de-DE"/>
          </a:p>
        </p:txBody>
      </p:sp>
      <p:pic>
        <p:nvPicPr>
          <p:cNvPr id="7" name="Picture 6">
            <a:extLst>
              <a:ext uri="{FF2B5EF4-FFF2-40B4-BE49-F238E27FC236}">
                <a16:creationId xmlns:a16="http://schemas.microsoft.com/office/drawing/2014/main" id="{B1C28B04-B7F7-44D2-8EC8-2BB7F84113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0735" y="6039451"/>
            <a:ext cx="1196722" cy="633797"/>
          </a:xfrm>
          <a:prstGeom prst="rect">
            <a:avLst/>
          </a:prstGeom>
        </p:spPr>
      </p:pic>
    </p:spTree>
    <p:extLst>
      <p:ext uri="{BB962C8B-B14F-4D97-AF65-F5344CB8AC3E}">
        <p14:creationId xmlns:p14="http://schemas.microsoft.com/office/powerpoint/2010/main" val="3922901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28675" y="443787"/>
            <a:ext cx="10515600" cy="569167"/>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451429"/>
            <a:ext cx="10515600" cy="4725534"/>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10515B-B790-4CFC-9EE1-F1BB1500771A}" type="datetimeFigureOut">
              <a:rPr lang="de-DE" smtClean="0"/>
              <a:t>09.06.2017</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6B5FA7-50BB-4281-A8F2-3B1A04440CF8}" type="slidenum">
              <a:rPr lang="de-DE" smtClean="0"/>
              <a:t>‹Nr.›</a:t>
            </a:fld>
            <a:endParaRPr lang="de-DE"/>
          </a:p>
        </p:txBody>
      </p:sp>
    </p:spTree>
    <p:extLst>
      <p:ext uri="{BB962C8B-B14F-4D97-AF65-F5344CB8AC3E}">
        <p14:creationId xmlns:p14="http://schemas.microsoft.com/office/powerpoint/2010/main" val="436660838"/>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60" r:id="rId4"/>
    <p:sldLayoutId id="2147483658" r:id="rId5"/>
    <p:sldLayoutId id="2147483654" r:id="rId6"/>
    <p:sldLayoutId id="2147483655" r:id="rId7"/>
    <p:sldLayoutId id="2147483656" r:id="rId8"/>
    <p:sldLayoutId id="2147483657" r:id="rId9"/>
    <p:sldLayoutId id="2147483659" r:id="rId10"/>
    <p:sldLayoutId id="2147483662" r:id="rId11"/>
  </p:sldLayoutIdLst>
  <p:txStyles>
    <p:titleStyle>
      <a:lvl1pPr algn="l" defTabSz="914400" rtl="0" eaLnBrk="1" latinLnBrk="0" hangingPunct="1">
        <a:lnSpc>
          <a:spcPct val="90000"/>
        </a:lnSpc>
        <a:spcBef>
          <a:spcPct val="0"/>
        </a:spcBef>
        <a:buNone/>
        <a:defRPr sz="3000" kern="1200">
          <a:solidFill>
            <a:srgbClr val="005EAA"/>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baseline="0">
          <a:solidFill>
            <a:srgbClr val="005EAA"/>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baseline="0">
          <a:solidFill>
            <a:srgbClr val="005EAA"/>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baseline="0">
          <a:solidFill>
            <a:srgbClr val="005EAA"/>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baseline="0">
          <a:solidFill>
            <a:srgbClr val="005EAA"/>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baseline="0">
          <a:solidFill>
            <a:srgbClr val="005EAA"/>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directpoll.com/r?XDbzPBd3ixYqg8kXI04YoJO41aGvRcAgTvZmBrBs"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vimeo.com/209069504/2523944e15"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jp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10" Type="http://schemas.openxmlformats.org/officeDocument/2006/relationships/image" Target="../media/image14.png"/><Relationship Id="rId4" Type="http://schemas.openxmlformats.org/officeDocument/2006/relationships/image" Target="../media/image8.jp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vimeo.com/218033318/913dbdf879"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7A25B6-1C5A-479B-8E05-344A94F92704}"/>
              </a:ext>
            </a:extLst>
          </p:cNvPr>
          <p:cNvPicPr>
            <a:picLocks noChangeAspect="1"/>
          </p:cNvPicPr>
          <p:nvPr/>
        </p:nvPicPr>
        <p:blipFill rotWithShape="1">
          <a:blip r:embed="rId3">
            <a:extLst>
              <a:ext uri="{28A0092B-C50C-407E-A947-70E740481C1C}">
                <a14:useLocalDpi xmlns:a14="http://schemas.microsoft.com/office/drawing/2010/main" val="0"/>
              </a:ext>
            </a:extLst>
          </a:blip>
          <a:srcRect l="-99" r="217"/>
          <a:stretch/>
        </p:blipFill>
        <p:spPr>
          <a:xfrm>
            <a:off x="0" y="0"/>
            <a:ext cx="12177486" cy="6858000"/>
          </a:xfrm>
          <a:prstGeom prst="rect">
            <a:avLst/>
          </a:prstGeom>
        </p:spPr>
      </p:pic>
      <p:sp>
        <p:nvSpPr>
          <p:cNvPr id="3" name="Subtitle 2">
            <a:extLst>
              <a:ext uri="{FF2B5EF4-FFF2-40B4-BE49-F238E27FC236}">
                <a16:creationId xmlns:a16="http://schemas.microsoft.com/office/drawing/2014/main" id="{3129C1A1-54EE-4A05-A6FD-913E5CE0C85F}"/>
              </a:ext>
            </a:extLst>
          </p:cNvPr>
          <p:cNvSpPr>
            <a:spLocks noGrp="1"/>
          </p:cNvSpPr>
          <p:nvPr>
            <p:ph type="subTitle" idx="1"/>
          </p:nvPr>
        </p:nvSpPr>
        <p:spPr>
          <a:xfrm>
            <a:off x="0" y="4414838"/>
            <a:ext cx="12177486" cy="1655762"/>
          </a:xfrm>
          <a:solidFill>
            <a:schemeClr val="bg1">
              <a:alpha val="80000"/>
            </a:schemeClr>
          </a:solidFill>
        </p:spPr>
        <p:txBody>
          <a:bodyPr lIns="720000" tIns="180000" rIns="180000">
            <a:normAutofit/>
          </a:bodyPr>
          <a:lstStyle/>
          <a:p>
            <a:pPr algn="l">
              <a:lnSpc>
                <a:spcPct val="100000"/>
              </a:lnSpc>
            </a:pPr>
            <a:r>
              <a:rPr lang="de-DE" i="1" dirty="0">
                <a:solidFill>
                  <a:srgbClr val="005EAA"/>
                </a:solidFill>
              </a:rPr>
              <a:t>Denise Humphrey &amp; Thorsten Butz</a:t>
            </a:r>
          </a:p>
          <a:p>
            <a:pPr algn="l">
              <a:lnSpc>
                <a:spcPct val="100000"/>
              </a:lnSpc>
            </a:pPr>
            <a:r>
              <a:rPr lang="de-DE" sz="3200" dirty="0">
                <a:solidFill>
                  <a:srgbClr val="005EAA"/>
                </a:solidFill>
              </a:rPr>
              <a:t>Oh, I'm an Alien</a:t>
            </a:r>
          </a:p>
          <a:p>
            <a:pPr algn="l">
              <a:lnSpc>
                <a:spcPct val="100000"/>
              </a:lnSpc>
            </a:pPr>
            <a:r>
              <a:rPr lang="de-DE" sz="2000" dirty="0">
                <a:solidFill>
                  <a:srgbClr val="005EAA"/>
                </a:solidFill>
              </a:rPr>
              <a:t>Avoiding</a:t>
            </a:r>
            <a:r>
              <a:rPr lang="en-US" sz="2000" dirty="0">
                <a:solidFill>
                  <a:srgbClr val="005EAA"/>
                </a:solidFill>
              </a:rPr>
              <a:t> the hidden traps of training delivery in foreign languages</a:t>
            </a:r>
          </a:p>
          <a:p>
            <a:pPr algn="l">
              <a:lnSpc>
                <a:spcPct val="100000"/>
              </a:lnSpc>
            </a:pPr>
            <a:endParaRPr lang="de-DE" dirty="0">
              <a:solidFill>
                <a:srgbClr val="005EAA"/>
              </a:solidFill>
            </a:endParaRPr>
          </a:p>
        </p:txBody>
      </p:sp>
      <p:pic>
        <p:nvPicPr>
          <p:cNvPr id="6" name="Picture 5">
            <a:extLst>
              <a:ext uri="{FF2B5EF4-FFF2-40B4-BE49-F238E27FC236}">
                <a16:creationId xmlns:a16="http://schemas.microsoft.com/office/drawing/2014/main" id="{3EDC0B92-4D6F-4487-A1B4-8BC63A5F40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352" y="969523"/>
            <a:ext cx="3898391" cy="2064630"/>
          </a:xfrm>
          <a:prstGeom prst="rect">
            <a:avLst/>
          </a:prstGeom>
        </p:spPr>
      </p:pic>
      <p:pic>
        <p:nvPicPr>
          <p:cNvPr id="1026" name="Picture 2" descr="https://upload.wikimedia.org/wikipedia/commons/thumb/3/33/Parental_Advisory_label.svg/500px-Parental_Advisory_label.svg.png">
            <a:extLst>
              <a:ext uri="{FF2B5EF4-FFF2-40B4-BE49-F238E27FC236}">
                <a16:creationId xmlns:a16="http://schemas.microsoft.com/office/drawing/2014/main" id="{8ACF7485-49E1-4EFD-8426-9732E77D16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71" y="42027"/>
            <a:ext cx="2069241" cy="1316037"/>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6609C3BC-18F5-4827-B812-A90C3F92DD8C}"/>
              </a:ext>
            </a:extLst>
          </p:cNvPr>
          <p:cNvPicPr>
            <a:picLocks noChangeAspect="1"/>
          </p:cNvPicPr>
          <p:nvPr/>
        </p:nvPicPr>
        <p:blipFill>
          <a:blip r:embed="rId6"/>
          <a:stretch>
            <a:fillRect/>
          </a:stretch>
        </p:blipFill>
        <p:spPr>
          <a:xfrm>
            <a:off x="9473547" y="4414838"/>
            <a:ext cx="2367643" cy="1657350"/>
          </a:xfrm>
          <a:prstGeom prst="rect">
            <a:avLst/>
          </a:prstGeom>
        </p:spPr>
      </p:pic>
    </p:spTree>
    <p:extLst>
      <p:ext uri="{BB962C8B-B14F-4D97-AF65-F5344CB8AC3E}">
        <p14:creationId xmlns:p14="http://schemas.microsoft.com/office/powerpoint/2010/main" val="3852455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3843D591-83B1-4A06-8F6A-25CD8C217387}"/>
              </a:ext>
            </a:extLst>
          </p:cNvPr>
          <p:cNvSpPr>
            <a:spLocks noGrp="1"/>
          </p:cNvSpPr>
          <p:nvPr>
            <p:ph type="subTitle" idx="1"/>
          </p:nvPr>
        </p:nvSpPr>
        <p:spPr>
          <a:xfrm>
            <a:off x="788670" y="2183457"/>
            <a:ext cx="10675620" cy="4000500"/>
          </a:xfrm>
        </p:spPr>
        <p:txBody>
          <a:bodyPr>
            <a:normAutofit lnSpcReduction="10000"/>
          </a:bodyPr>
          <a:lstStyle/>
          <a:p>
            <a:pPr algn="l"/>
            <a:r>
              <a:rPr lang="en-US" sz="4400"/>
              <a:t>Which country (language) does </a:t>
            </a:r>
            <a:br>
              <a:rPr lang="en-US" sz="4400"/>
            </a:br>
            <a:r>
              <a:rPr lang="en-US" sz="4400"/>
              <a:t>use the strictest distinction of </a:t>
            </a:r>
            <a:br>
              <a:rPr lang="en-US" sz="4400"/>
            </a:br>
            <a:r>
              <a:rPr lang="en-US" sz="4400"/>
              <a:t>formal addressing from</a:t>
            </a:r>
            <a:br>
              <a:rPr lang="en-US" sz="4400"/>
            </a:br>
            <a:r>
              <a:rPr lang="en-US" sz="4400"/>
              <a:t>your experience/opinion ?</a:t>
            </a:r>
          </a:p>
        </p:txBody>
      </p:sp>
      <p:sp>
        <p:nvSpPr>
          <p:cNvPr id="2" name="Textfeld 1">
            <a:extLst>
              <a:ext uri="{FF2B5EF4-FFF2-40B4-BE49-F238E27FC236}">
                <a16:creationId xmlns:a16="http://schemas.microsoft.com/office/drawing/2014/main" id="{20F494DC-7247-4FCE-82CB-0A5ACF81F912}"/>
              </a:ext>
            </a:extLst>
          </p:cNvPr>
          <p:cNvSpPr txBox="1"/>
          <p:nvPr/>
        </p:nvSpPr>
        <p:spPr>
          <a:xfrm>
            <a:off x="0" y="822960"/>
            <a:ext cx="12192000" cy="1015663"/>
          </a:xfrm>
          <a:prstGeom prst="rect">
            <a:avLst/>
          </a:prstGeom>
          <a:solidFill>
            <a:schemeClr val="bg1"/>
          </a:solidFill>
        </p:spPr>
        <p:txBody>
          <a:bodyPr wrap="square" rtlCol="0">
            <a:spAutoFit/>
          </a:bodyPr>
          <a:lstStyle/>
          <a:p>
            <a:r>
              <a:rPr lang="de-DE" sz="6000">
                <a:solidFill>
                  <a:srgbClr val="005EAA"/>
                </a:solidFill>
              </a:rPr>
              <a:t>   Vote now! </a:t>
            </a:r>
            <a:r>
              <a:rPr lang="de-DE" sz="6000" b="1">
                <a:solidFill>
                  <a:srgbClr val="005EAA"/>
                </a:solidFill>
              </a:rPr>
              <a:t>http://etc.ch/5FqX</a:t>
            </a:r>
          </a:p>
        </p:txBody>
      </p:sp>
      <p:sp>
        <p:nvSpPr>
          <p:cNvPr id="6" name="Rechteck 5">
            <a:hlinkClick r:id="rId3"/>
            <a:extLst>
              <a:ext uri="{FF2B5EF4-FFF2-40B4-BE49-F238E27FC236}">
                <a16:creationId xmlns:a16="http://schemas.microsoft.com/office/drawing/2014/main" id="{F42E0091-A886-4CE3-B360-E4DD361AEA8A}"/>
              </a:ext>
            </a:extLst>
          </p:cNvPr>
          <p:cNvSpPr/>
          <p:nvPr/>
        </p:nvSpPr>
        <p:spPr>
          <a:xfrm>
            <a:off x="788670" y="6163344"/>
            <a:ext cx="8096250" cy="523220"/>
          </a:xfrm>
          <a:prstGeom prst="rect">
            <a:avLst/>
          </a:prstGeom>
        </p:spPr>
        <p:txBody>
          <a:bodyPr wrap="square">
            <a:spAutoFit/>
          </a:bodyPr>
          <a:lstStyle/>
          <a:p>
            <a:endParaRPr lang="de-DE" sz="1400">
              <a:solidFill>
                <a:schemeClr val="bg1"/>
              </a:solidFill>
            </a:endParaRPr>
          </a:p>
          <a:p>
            <a:r>
              <a:rPr lang="de-DE" sz="1400">
                <a:solidFill>
                  <a:schemeClr val="bg1"/>
                </a:solidFill>
              </a:rPr>
              <a:t>RESULT: https://directpoll.com/r?XDbzPBd3ixYqg8kXI04YoJO41aGvRcAgTvZmBrBs</a:t>
            </a:r>
          </a:p>
        </p:txBody>
      </p:sp>
      <p:pic>
        <p:nvPicPr>
          <p:cNvPr id="3" name="Grafik 2">
            <a:extLst>
              <a:ext uri="{FF2B5EF4-FFF2-40B4-BE49-F238E27FC236}">
                <a16:creationId xmlns:a16="http://schemas.microsoft.com/office/drawing/2014/main" id="{CBFBA409-2342-464E-84E9-677D30C01EFE}"/>
              </a:ext>
            </a:extLst>
          </p:cNvPr>
          <p:cNvPicPr>
            <a:picLocks noChangeAspect="1"/>
          </p:cNvPicPr>
          <p:nvPr/>
        </p:nvPicPr>
        <p:blipFill>
          <a:blip r:embed="rId4"/>
          <a:stretch>
            <a:fillRect/>
          </a:stretch>
        </p:blipFill>
        <p:spPr>
          <a:xfrm>
            <a:off x="8444865" y="2504777"/>
            <a:ext cx="3486150" cy="3486150"/>
          </a:xfrm>
          <a:prstGeom prst="rect">
            <a:avLst/>
          </a:prstGeom>
        </p:spPr>
      </p:pic>
    </p:spTree>
    <p:extLst>
      <p:ext uri="{BB962C8B-B14F-4D97-AF65-F5344CB8AC3E}">
        <p14:creationId xmlns:p14="http://schemas.microsoft.com/office/powerpoint/2010/main" val="4020505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8B2D4-FDA3-4C4D-8D05-06146D562786}"/>
              </a:ext>
            </a:extLst>
          </p:cNvPr>
          <p:cNvSpPr>
            <a:spLocks noGrp="1"/>
          </p:cNvSpPr>
          <p:nvPr>
            <p:ph type="title"/>
          </p:nvPr>
        </p:nvSpPr>
        <p:spPr/>
        <p:txBody>
          <a:bodyPr/>
          <a:lstStyle/>
          <a:p>
            <a:r>
              <a:rPr lang="de-DE"/>
              <a:t>Wassup, Donald?</a:t>
            </a:r>
          </a:p>
        </p:txBody>
      </p:sp>
      <p:pic>
        <p:nvPicPr>
          <p:cNvPr id="4" name="Picture 6" descr="Donald Duck.svg">
            <a:extLst>
              <a:ext uri="{FF2B5EF4-FFF2-40B4-BE49-F238E27FC236}">
                <a16:creationId xmlns:a16="http://schemas.microsoft.com/office/drawing/2014/main" id="{529AC8EF-4DFD-4491-B2B7-68C16D759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6600" y="1538572"/>
            <a:ext cx="2806700" cy="4651513"/>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6">
            <a:extLst>
              <a:ext uri="{FF2B5EF4-FFF2-40B4-BE49-F238E27FC236}">
                <a16:creationId xmlns:a16="http://schemas.microsoft.com/office/drawing/2014/main" id="{BBC756DC-1139-4531-92F3-96BF9F033E7E}"/>
              </a:ext>
            </a:extLst>
          </p:cNvPr>
          <p:cNvPicPr>
            <a:picLocks noChangeAspect="1"/>
          </p:cNvPicPr>
          <p:nvPr/>
        </p:nvPicPr>
        <p:blipFill>
          <a:blip r:embed="rId4"/>
          <a:stretch>
            <a:fillRect/>
          </a:stretch>
        </p:blipFill>
        <p:spPr>
          <a:xfrm>
            <a:off x="4103687" y="1475072"/>
            <a:ext cx="3366239" cy="4778512"/>
          </a:xfrm>
          <a:prstGeom prst="rect">
            <a:avLst/>
          </a:prstGeom>
        </p:spPr>
      </p:pic>
    </p:spTree>
    <p:extLst>
      <p:ext uri="{BB962C8B-B14F-4D97-AF65-F5344CB8AC3E}">
        <p14:creationId xmlns:p14="http://schemas.microsoft.com/office/powerpoint/2010/main" val="52601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1B91C-8225-4B52-8430-36ACBCFFAB6D}"/>
              </a:ext>
            </a:extLst>
          </p:cNvPr>
          <p:cNvSpPr>
            <a:spLocks noGrp="1"/>
          </p:cNvSpPr>
          <p:nvPr>
            <p:ph type="title"/>
          </p:nvPr>
        </p:nvSpPr>
        <p:spPr/>
        <p:txBody>
          <a:bodyPr/>
          <a:lstStyle/>
          <a:p>
            <a:r>
              <a:rPr lang="en-GB" dirty="0"/>
              <a:t>Your mileage varied</a:t>
            </a:r>
          </a:p>
        </p:txBody>
      </p:sp>
      <p:pic>
        <p:nvPicPr>
          <p:cNvPr id="4" name="Picture 3">
            <a:extLst>
              <a:ext uri="{FF2B5EF4-FFF2-40B4-BE49-F238E27FC236}">
                <a16:creationId xmlns:a16="http://schemas.microsoft.com/office/drawing/2014/main" id="{ED723272-1945-4D01-B2F1-1025DA460452}"/>
              </a:ext>
            </a:extLst>
          </p:cNvPr>
          <p:cNvPicPr>
            <a:picLocks noChangeAspect="1"/>
          </p:cNvPicPr>
          <p:nvPr/>
        </p:nvPicPr>
        <p:blipFill>
          <a:blip r:embed="rId2"/>
          <a:stretch>
            <a:fillRect/>
          </a:stretch>
        </p:blipFill>
        <p:spPr>
          <a:xfrm>
            <a:off x="1885950" y="2233612"/>
            <a:ext cx="8420100" cy="23907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Rechteck 2">
            <a:extLst>
              <a:ext uri="{FF2B5EF4-FFF2-40B4-BE49-F238E27FC236}">
                <a16:creationId xmlns:a16="http://schemas.microsoft.com/office/drawing/2014/main" id="{1760BA08-DEC3-42F3-BB45-8DFFC80C163D}"/>
              </a:ext>
            </a:extLst>
          </p:cNvPr>
          <p:cNvSpPr/>
          <p:nvPr/>
        </p:nvSpPr>
        <p:spPr>
          <a:xfrm rot="21196761">
            <a:off x="2072680" y="3952460"/>
            <a:ext cx="1776208" cy="36542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4347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E2E6-98C1-4F86-9805-79872BEA6CB5}"/>
              </a:ext>
            </a:extLst>
          </p:cNvPr>
          <p:cNvSpPr>
            <a:spLocks noGrp="1"/>
          </p:cNvSpPr>
          <p:nvPr>
            <p:ph type="title"/>
          </p:nvPr>
        </p:nvSpPr>
        <p:spPr/>
        <p:txBody>
          <a:bodyPr>
            <a:normAutofit/>
          </a:bodyPr>
          <a:lstStyle/>
          <a:p>
            <a:r>
              <a:rPr lang="en-GB" sz="3200" dirty="0"/>
              <a:t>How do people address you in the ‘classroom’?</a:t>
            </a:r>
          </a:p>
        </p:txBody>
      </p:sp>
      <p:pic>
        <p:nvPicPr>
          <p:cNvPr id="3" name="Grafik 2">
            <a:extLst>
              <a:ext uri="{FF2B5EF4-FFF2-40B4-BE49-F238E27FC236}">
                <a16:creationId xmlns:a16="http://schemas.microsoft.com/office/drawing/2014/main" id="{7454D869-DF42-425C-9F5C-550F93987678}"/>
              </a:ext>
            </a:extLst>
          </p:cNvPr>
          <p:cNvPicPr>
            <a:picLocks noChangeAspect="1"/>
          </p:cNvPicPr>
          <p:nvPr/>
        </p:nvPicPr>
        <p:blipFill>
          <a:blip r:embed="rId3"/>
          <a:stretch>
            <a:fillRect/>
          </a:stretch>
        </p:blipFill>
        <p:spPr>
          <a:xfrm>
            <a:off x="793724" y="1224385"/>
            <a:ext cx="9961906" cy="5296680"/>
          </a:xfrm>
          <a:prstGeom prst="rect">
            <a:avLst/>
          </a:prstGeom>
        </p:spPr>
      </p:pic>
    </p:spTree>
    <p:extLst>
      <p:ext uri="{BB962C8B-B14F-4D97-AF65-F5344CB8AC3E}">
        <p14:creationId xmlns:p14="http://schemas.microsoft.com/office/powerpoint/2010/main" val="73062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F0F61-5787-4BAB-ABCA-22724DC5421A}"/>
              </a:ext>
            </a:extLst>
          </p:cNvPr>
          <p:cNvSpPr>
            <a:spLocks noGrp="1"/>
          </p:cNvSpPr>
          <p:nvPr>
            <p:ph type="title"/>
          </p:nvPr>
        </p:nvSpPr>
        <p:spPr/>
        <p:txBody>
          <a:bodyPr/>
          <a:lstStyle/>
          <a:p>
            <a:r>
              <a:rPr lang="de-DE"/>
              <a:t>Resumee, Chapter 1</a:t>
            </a:r>
          </a:p>
        </p:txBody>
      </p:sp>
      <p:sp>
        <p:nvSpPr>
          <p:cNvPr id="3" name="Content Placeholder 2">
            <a:extLst>
              <a:ext uri="{FF2B5EF4-FFF2-40B4-BE49-F238E27FC236}">
                <a16:creationId xmlns:a16="http://schemas.microsoft.com/office/drawing/2014/main" id="{084D94B6-39C3-486C-ACB9-DD8EE4AEF218}"/>
              </a:ext>
            </a:extLst>
          </p:cNvPr>
          <p:cNvSpPr>
            <a:spLocks noGrp="1"/>
          </p:cNvSpPr>
          <p:nvPr>
            <p:ph idx="1"/>
          </p:nvPr>
        </p:nvSpPr>
        <p:spPr/>
        <p:txBody>
          <a:bodyPr>
            <a:normAutofit/>
          </a:bodyPr>
          <a:lstStyle/>
          <a:p>
            <a:pPr marL="0" indent="0">
              <a:buNone/>
            </a:pPr>
            <a:r>
              <a:rPr lang="en-US" sz="4400"/>
              <a:t>The absence of distinct rules of formal addressing, does not make it "easy" adjust your "tone".</a:t>
            </a:r>
          </a:p>
          <a:p>
            <a:pPr marL="0" indent="0">
              <a:buNone/>
            </a:pPr>
            <a:endParaRPr lang="de-DE" sz="4400"/>
          </a:p>
        </p:txBody>
      </p:sp>
    </p:spTree>
    <p:extLst>
      <p:ext uri="{BB962C8B-B14F-4D97-AF65-F5344CB8AC3E}">
        <p14:creationId xmlns:p14="http://schemas.microsoft.com/office/powerpoint/2010/main" val="3271124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3548F-0B63-47B4-8810-6D84C8ED1444}"/>
              </a:ext>
            </a:extLst>
          </p:cNvPr>
          <p:cNvSpPr>
            <a:spLocks noGrp="1"/>
          </p:cNvSpPr>
          <p:nvPr>
            <p:ph type="title"/>
          </p:nvPr>
        </p:nvSpPr>
        <p:spPr/>
        <p:txBody>
          <a:bodyPr/>
          <a:lstStyle/>
          <a:p>
            <a:r>
              <a:rPr lang="de-DE"/>
              <a:t>Chapter 2: Scoring</a:t>
            </a:r>
          </a:p>
        </p:txBody>
      </p:sp>
      <p:pic>
        <p:nvPicPr>
          <p:cNvPr id="4" name="Picture 2" descr="https://ichef-1.bbci.co.uk/news/624/cpsprodpb/234D/production/_90373090_strictlyoriginals.jpg">
            <a:extLst>
              <a:ext uri="{FF2B5EF4-FFF2-40B4-BE49-F238E27FC236}">
                <a16:creationId xmlns:a16="http://schemas.microsoft.com/office/drawing/2014/main" id="{18BCE144-E17C-4ACA-84A3-88044F373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634" y="1467380"/>
            <a:ext cx="8212666" cy="4619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117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8B749-B17A-4D43-A571-7EB99F85395F}"/>
              </a:ext>
            </a:extLst>
          </p:cNvPr>
          <p:cNvSpPr>
            <a:spLocks noGrp="1"/>
          </p:cNvSpPr>
          <p:nvPr>
            <p:ph type="title"/>
          </p:nvPr>
        </p:nvSpPr>
        <p:spPr/>
        <p:txBody>
          <a:bodyPr/>
          <a:lstStyle/>
          <a:p>
            <a:r>
              <a:rPr lang="de-DE"/>
              <a:t>School grades</a:t>
            </a:r>
          </a:p>
        </p:txBody>
      </p:sp>
      <p:pic>
        <p:nvPicPr>
          <p:cNvPr id="5" name="Picture 4">
            <a:extLst>
              <a:ext uri="{FF2B5EF4-FFF2-40B4-BE49-F238E27FC236}">
                <a16:creationId xmlns:a16="http://schemas.microsoft.com/office/drawing/2014/main" id="{3FE1DF84-000B-4C80-BD98-4E1B1AF2838A}"/>
              </a:ext>
            </a:extLst>
          </p:cNvPr>
          <p:cNvPicPr>
            <a:picLocks noChangeAspect="1"/>
          </p:cNvPicPr>
          <p:nvPr/>
        </p:nvPicPr>
        <p:blipFill>
          <a:blip r:embed="rId2"/>
          <a:stretch>
            <a:fillRect/>
          </a:stretch>
        </p:blipFill>
        <p:spPr>
          <a:xfrm>
            <a:off x="790572" y="1177814"/>
            <a:ext cx="8858256" cy="5492972"/>
          </a:xfrm>
          <a:prstGeom prst="rect">
            <a:avLst/>
          </a:prstGeom>
        </p:spPr>
      </p:pic>
    </p:spTree>
    <p:extLst>
      <p:ext uri="{BB962C8B-B14F-4D97-AF65-F5344CB8AC3E}">
        <p14:creationId xmlns:p14="http://schemas.microsoft.com/office/powerpoint/2010/main" val="4121578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3360-3B85-4B80-97E2-2444F00AD15F}"/>
              </a:ext>
            </a:extLst>
          </p:cNvPr>
          <p:cNvSpPr>
            <a:spLocks noGrp="1"/>
          </p:cNvSpPr>
          <p:nvPr>
            <p:ph type="title"/>
          </p:nvPr>
        </p:nvSpPr>
        <p:spPr/>
        <p:txBody>
          <a:bodyPr/>
          <a:lstStyle/>
          <a:p>
            <a:r>
              <a:rPr lang="de-DE"/>
              <a:t>MTM</a:t>
            </a:r>
          </a:p>
        </p:txBody>
      </p:sp>
      <p:pic>
        <p:nvPicPr>
          <p:cNvPr id="4" name="Grafik 2">
            <a:extLst>
              <a:ext uri="{FF2B5EF4-FFF2-40B4-BE49-F238E27FC236}">
                <a16:creationId xmlns:a16="http://schemas.microsoft.com/office/drawing/2014/main" id="{53DAB315-A635-4337-8B21-CE340621C0E6}"/>
              </a:ext>
            </a:extLst>
          </p:cNvPr>
          <p:cNvPicPr>
            <a:picLocks noChangeAspect="1"/>
          </p:cNvPicPr>
          <p:nvPr/>
        </p:nvPicPr>
        <p:blipFill>
          <a:blip r:embed="rId3"/>
          <a:stretch>
            <a:fillRect/>
          </a:stretch>
        </p:blipFill>
        <p:spPr>
          <a:xfrm>
            <a:off x="777325" y="1418515"/>
            <a:ext cx="10122390" cy="4258385"/>
          </a:xfrm>
          <a:prstGeom prst="rect">
            <a:avLst/>
          </a:prstGeom>
          <a:ln>
            <a:solidFill>
              <a:schemeClr val="tx1"/>
            </a:solidFill>
          </a:ln>
        </p:spPr>
      </p:pic>
      <p:pic>
        <p:nvPicPr>
          <p:cNvPr id="5" name="Grafik 1">
            <a:extLst>
              <a:ext uri="{FF2B5EF4-FFF2-40B4-BE49-F238E27FC236}">
                <a16:creationId xmlns:a16="http://schemas.microsoft.com/office/drawing/2014/main" id="{87D1C6E7-82C4-44BB-AAD1-16419B288BBD}"/>
              </a:ext>
            </a:extLst>
          </p:cNvPr>
          <p:cNvPicPr>
            <a:picLocks noChangeAspect="1"/>
          </p:cNvPicPr>
          <p:nvPr/>
        </p:nvPicPr>
        <p:blipFill>
          <a:blip r:embed="rId4"/>
          <a:stretch>
            <a:fillRect/>
          </a:stretch>
        </p:blipFill>
        <p:spPr>
          <a:xfrm>
            <a:off x="777325" y="1418515"/>
            <a:ext cx="10122390" cy="4258385"/>
          </a:xfrm>
          <a:prstGeom prst="rect">
            <a:avLst/>
          </a:prstGeom>
          <a:ln>
            <a:solidFill>
              <a:schemeClr val="tx1"/>
            </a:solidFill>
          </a:ln>
        </p:spPr>
      </p:pic>
    </p:spTree>
    <p:extLst>
      <p:ext uri="{BB962C8B-B14F-4D97-AF65-F5344CB8AC3E}">
        <p14:creationId xmlns:p14="http://schemas.microsoft.com/office/powerpoint/2010/main" val="3901079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75BA5-AD29-49DC-818F-B7EDE356F615}"/>
              </a:ext>
            </a:extLst>
          </p:cNvPr>
          <p:cNvSpPr>
            <a:spLocks noGrp="1"/>
          </p:cNvSpPr>
          <p:nvPr>
            <p:ph type="title"/>
          </p:nvPr>
        </p:nvSpPr>
        <p:spPr/>
        <p:txBody>
          <a:bodyPr/>
          <a:lstStyle/>
          <a:p>
            <a:r>
              <a:rPr lang="de-DE"/>
              <a:t>How was it for you, darling?</a:t>
            </a:r>
          </a:p>
        </p:txBody>
      </p:sp>
      <p:pic>
        <p:nvPicPr>
          <p:cNvPr id="4" name="Grafik 1">
            <a:extLst>
              <a:ext uri="{FF2B5EF4-FFF2-40B4-BE49-F238E27FC236}">
                <a16:creationId xmlns:a16="http://schemas.microsoft.com/office/drawing/2014/main" id="{A4ABC484-D2F0-42D7-8366-E45B5F26E50F}"/>
              </a:ext>
            </a:extLst>
          </p:cNvPr>
          <p:cNvPicPr>
            <a:picLocks noChangeAspect="1"/>
          </p:cNvPicPr>
          <p:nvPr/>
        </p:nvPicPr>
        <p:blipFill>
          <a:blip r:embed="rId2"/>
          <a:stretch>
            <a:fillRect/>
          </a:stretch>
        </p:blipFill>
        <p:spPr>
          <a:xfrm>
            <a:off x="478711" y="1667329"/>
            <a:ext cx="11234578" cy="3737685"/>
          </a:xfrm>
          <a:prstGeom prst="rect">
            <a:avLst/>
          </a:prstGeom>
          <a:ln>
            <a:solidFill>
              <a:schemeClr val="tx1"/>
            </a:solidFill>
          </a:ln>
        </p:spPr>
      </p:pic>
    </p:spTree>
    <p:extLst>
      <p:ext uri="{BB962C8B-B14F-4D97-AF65-F5344CB8AC3E}">
        <p14:creationId xmlns:p14="http://schemas.microsoft.com/office/powerpoint/2010/main" val="512471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0D55E-7145-4971-BECF-7CE95DFFF796}"/>
              </a:ext>
            </a:extLst>
          </p:cNvPr>
          <p:cNvSpPr>
            <a:spLocks noGrp="1"/>
          </p:cNvSpPr>
          <p:nvPr>
            <p:ph type="title"/>
          </p:nvPr>
        </p:nvSpPr>
        <p:spPr/>
        <p:txBody>
          <a:bodyPr/>
          <a:lstStyle/>
          <a:p>
            <a:r>
              <a:rPr lang="en-GB"/>
              <a:t>What's YOUR feeling about grade 2?</a:t>
            </a:r>
            <a:endParaRPr lang="en-GB" dirty="0"/>
          </a:p>
        </p:txBody>
      </p:sp>
      <p:sp>
        <p:nvSpPr>
          <p:cNvPr id="4" name="Star: 10 Points 3">
            <a:extLst>
              <a:ext uri="{FF2B5EF4-FFF2-40B4-BE49-F238E27FC236}">
                <a16:creationId xmlns:a16="http://schemas.microsoft.com/office/drawing/2014/main" id="{B8CFEE49-E8B3-45CC-A762-E59590590897}"/>
              </a:ext>
            </a:extLst>
          </p:cNvPr>
          <p:cNvSpPr/>
          <p:nvPr/>
        </p:nvSpPr>
        <p:spPr>
          <a:xfrm rot="20802894">
            <a:off x="1271169" y="2495994"/>
            <a:ext cx="4064000" cy="3947885"/>
          </a:xfrm>
          <a:prstGeom prst="star10">
            <a:avLst/>
          </a:prstGeom>
          <a:ln w="762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b="1" dirty="0">
                <a:solidFill>
                  <a:srgbClr val="FF0000"/>
                </a:solidFill>
                <a:latin typeface="+mj-lt"/>
              </a:rPr>
              <a:t>Harsh</a:t>
            </a:r>
            <a:r>
              <a:rPr lang="en-GB" sz="2400" b="1" dirty="0">
                <a:latin typeface="+mj-lt"/>
              </a:rPr>
              <a:t>       </a:t>
            </a:r>
          </a:p>
          <a:p>
            <a:pPr algn="ctr"/>
            <a:r>
              <a:rPr lang="en-GB" sz="2400" b="1" dirty="0">
                <a:solidFill>
                  <a:srgbClr val="00B0F0"/>
                </a:solidFill>
                <a:latin typeface="+mj-lt"/>
              </a:rPr>
              <a:t>Good</a:t>
            </a:r>
            <a:r>
              <a:rPr lang="en-GB" sz="2400" b="1" dirty="0">
                <a:latin typeface="+mj-lt"/>
              </a:rPr>
              <a:t>    </a:t>
            </a:r>
            <a:r>
              <a:rPr lang="en-GB" sz="2400" b="1" dirty="0">
                <a:solidFill>
                  <a:schemeClr val="accent2">
                    <a:lumMod val="75000"/>
                  </a:schemeClr>
                </a:solidFill>
                <a:latin typeface="+mj-lt"/>
              </a:rPr>
              <a:t>Annoying</a:t>
            </a:r>
            <a:r>
              <a:rPr lang="en-GB" sz="2400" b="1" dirty="0">
                <a:latin typeface="+mj-lt"/>
              </a:rPr>
              <a:t>           </a:t>
            </a:r>
            <a:r>
              <a:rPr lang="en-GB" sz="2400" b="1" dirty="0">
                <a:solidFill>
                  <a:srgbClr val="92D050"/>
                </a:solidFill>
                <a:latin typeface="+mj-lt"/>
              </a:rPr>
              <a:t>Disappointing   </a:t>
            </a:r>
          </a:p>
          <a:p>
            <a:pPr algn="ctr"/>
            <a:r>
              <a:rPr lang="en-GB" sz="2400" b="1" dirty="0">
                <a:solidFill>
                  <a:srgbClr val="FFC000"/>
                </a:solidFill>
                <a:latin typeface="+mj-lt"/>
              </a:rPr>
              <a:t>Cute     </a:t>
            </a:r>
            <a:r>
              <a:rPr lang="en-GB" sz="2400" b="1" dirty="0">
                <a:solidFill>
                  <a:srgbClr val="0070C0"/>
                </a:solidFill>
                <a:latin typeface="+mj-lt"/>
              </a:rPr>
              <a:t>Degrading</a:t>
            </a:r>
          </a:p>
          <a:p>
            <a:pPr algn="ctr"/>
            <a:r>
              <a:rPr lang="en-GB" sz="2400" b="1" dirty="0">
                <a:solidFill>
                  <a:schemeClr val="accent5">
                    <a:lumMod val="75000"/>
                  </a:schemeClr>
                </a:solidFill>
                <a:latin typeface="+mj-lt"/>
              </a:rPr>
              <a:t>Awesome!!! </a:t>
            </a:r>
          </a:p>
          <a:p>
            <a:pPr algn="ctr"/>
            <a:r>
              <a:rPr lang="en-GB" sz="2400" b="1" dirty="0">
                <a:solidFill>
                  <a:srgbClr val="7030A0"/>
                </a:solidFill>
                <a:latin typeface="+mj-lt"/>
              </a:rPr>
              <a:t>Grades are stupid</a:t>
            </a:r>
          </a:p>
          <a:p>
            <a:pPr algn="ctr"/>
            <a:r>
              <a:rPr lang="en-GB" sz="2400" b="1" dirty="0">
                <a:solidFill>
                  <a:srgbClr val="FF0000"/>
                </a:solidFill>
                <a:latin typeface="+mj-lt"/>
              </a:rPr>
              <a:t>Better than average</a:t>
            </a:r>
            <a:r>
              <a:rPr lang="en-GB" sz="2400" b="1" dirty="0">
                <a:latin typeface="+mj-lt"/>
              </a:rPr>
              <a:t>    </a:t>
            </a:r>
          </a:p>
          <a:p>
            <a:pPr algn="ctr"/>
            <a:r>
              <a:rPr lang="en-GB" sz="2400" b="1" dirty="0">
                <a:solidFill>
                  <a:schemeClr val="accent5">
                    <a:lumMod val="75000"/>
                  </a:schemeClr>
                </a:solidFill>
                <a:latin typeface="+mj-lt"/>
              </a:rPr>
              <a:t>Failure</a:t>
            </a:r>
          </a:p>
        </p:txBody>
      </p:sp>
      <p:sp>
        <p:nvSpPr>
          <p:cNvPr id="5" name="Star: 10 Points 4">
            <a:extLst>
              <a:ext uri="{FF2B5EF4-FFF2-40B4-BE49-F238E27FC236}">
                <a16:creationId xmlns:a16="http://schemas.microsoft.com/office/drawing/2014/main" id="{BA972619-8E7C-40B6-9EAC-FA463EAF916B}"/>
              </a:ext>
            </a:extLst>
          </p:cNvPr>
          <p:cNvSpPr/>
          <p:nvPr/>
        </p:nvSpPr>
        <p:spPr>
          <a:xfrm>
            <a:off x="4283528" y="1285422"/>
            <a:ext cx="4064000" cy="3947885"/>
          </a:xfrm>
          <a:prstGeom prst="star10">
            <a:avLst/>
          </a:prstGeom>
          <a:ln w="762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b="1" dirty="0">
                <a:solidFill>
                  <a:schemeClr val="accent5">
                    <a:lumMod val="75000"/>
                  </a:schemeClr>
                </a:solidFill>
                <a:latin typeface="+mj-lt"/>
              </a:rPr>
              <a:t>Moderate</a:t>
            </a:r>
            <a:r>
              <a:rPr lang="en-GB" sz="2400" b="1" dirty="0">
                <a:latin typeface="+mj-lt"/>
              </a:rPr>
              <a:t>    </a:t>
            </a:r>
          </a:p>
          <a:p>
            <a:pPr algn="ctr"/>
            <a:r>
              <a:rPr lang="en-GB" sz="2400" b="1" dirty="0">
                <a:solidFill>
                  <a:srgbClr val="FFC000"/>
                </a:solidFill>
                <a:latin typeface="+mj-lt"/>
              </a:rPr>
              <a:t>Almost fail</a:t>
            </a:r>
          </a:p>
          <a:p>
            <a:pPr algn="ctr"/>
            <a:r>
              <a:rPr lang="en-GB" sz="2400" b="1" dirty="0">
                <a:solidFill>
                  <a:srgbClr val="7030A0"/>
                </a:solidFill>
                <a:latin typeface="+mj-lt"/>
              </a:rPr>
              <a:t>Familiar</a:t>
            </a:r>
            <a:r>
              <a:rPr lang="en-GB" sz="2400" b="1" dirty="0">
                <a:latin typeface="+mj-lt"/>
              </a:rPr>
              <a:t>     </a:t>
            </a:r>
            <a:r>
              <a:rPr lang="en-GB" sz="2400" b="1" dirty="0" err="1">
                <a:solidFill>
                  <a:srgbClr val="505A7A"/>
                </a:solidFill>
                <a:latin typeface="+mj-lt"/>
              </a:rPr>
              <a:t>Damm</a:t>
            </a:r>
            <a:r>
              <a:rPr lang="en-GB" sz="2400" b="1" dirty="0">
                <a:latin typeface="+mj-lt"/>
              </a:rPr>
              <a:t>      </a:t>
            </a:r>
            <a:r>
              <a:rPr lang="en-GB" sz="2400" b="1" dirty="0">
                <a:solidFill>
                  <a:schemeClr val="accent2">
                    <a:lumMod val="50000"/>
                  </a:schemeClr>
                </a:solidFill>
                <a:latin typeface="+mj-lt"/>
              </a:rPr>
              <a:t>Fear</a:t>
            </a:r>
            <a:r>
              <a:rPr lang="en-GB" sz="2400" b="1" dirty="0">
                <a:latin typeface="+mj-lt"/>
              </a:rPr>
              <a:t>     </a:t>
            </a:r>
            <a:r>
              <a:rPr lang="en-GB" sz="2400" b="1" dirty="0">
                <a:solidFill>
                  <a:schemeClr val="accent5">
                    <a:lumMod val="75000"/>
                  </a:schemeClr>
                </a:solidFill>
                <a:latin typeface="+mj-lt"/>
              </a:rPr>
              <a:t>Terrible       </a:t>
            </a:r>
            <a:r>
              <a:rPr lang="en-GB" sz="2400" b="1" dirty="0">
                <a:solidFill>
                  <a:srgbClr val="FFC000"/>
                </a:solidFill>
                <a:latin typeface="+mj-lt"/>
              </a:rPr>
              <a:t>Low    </a:t>
            </a:r>
            <a:r>
              <a:rPr lang="en-GB" sz="2400" b="1" dirty="0">
                <a:solidFill>
                  <a:srgbClr val="7030A0"/>
                </a:solidFill>
                <a:latin typeface="+mj-lt"/>
              </a:rPr>
              <a:t>F*</a:t>
            </a:r>
            <a:r>
              <a:rPr lang="en-GB" sz="2400" b="1" dirty="0" err="1">
                <a:solidFill>
                  <a:srgbClr val="7030A0"/>
                </a:solidFill>
                <a:latin typeface="+mj-lt"/>
              </a:rPr>
              <a:t>ck</a:t>
            </a:r>
            <a:endParaRPr lang="en-GB" sz="2400" b="1" dirty="0">
              <a:solidFill>
                <a:srgbClr val="FFC000"/>
              </a:solidFill>
              <a:latin typeface="+mj-lt"/>
            </a:endParaRPr>
          </a:p>
          <a:p>
            <a:pPr algn="ctr"/>
            <a:r>
              <a:rPr lang="en-GB" sz="2400" b="1" dirty="0">
                <a:solidFill>
                  <a:schemeClr val="accent6">
                    <a:lumMod val="75000"/>
                  </a:schemeClr>
                </a:solidFill>
                <a:latin typeface="+mj-lt"/>
              </a:rPr>
              <a:t>Can’t remember</a:t>
            </a:r>
            <a:r>
              <a:rPr lang="en-GB" sz="2400" b="1" dirty="0">
                <a:latin typeface="+mj-lt"/>
              </a:rPr>
              <a:t> </a:t>
            </a:r>
            <a:endParaRPr lang="en-GB" sz="2400" b="1" dirty="0">
              <a:solidFill>
                <a:srgbClr val="FFC000"/>
              </a:solidFill>
              <a:latin typeface="+mj-lt"/>
            </a:endParaRPr>
          </a:p>
          <a:p>
            <a:pPr algn="ctr"/>
            <a:r>
              <a:rPr lang="en-GB" sz="2400" b="1" dirty="0">
                <a:solidFill>
                  <a:srgbClr val="FF0000"/>
                </a:solidFill>
                <a:latin typeface="+mj-lt"/>
              </a:rPr>
              <a:t>Kinder garden</a:t>
            </a:r>
          </a:p>
          <a:p>
            <a:pPr algn="ctr"/>
            <a:r>
              <a:rPr lang="en-GB" sz="2400" b="1" dirty="0">
                <a:solidFill>
                  <a:srgbClr val="7030A0"/>
                </a:solidFill>
                <a:latin typeface="+mj-lt"/>
              </a:rPr>
              <a:t>Better than OK - nearly</a:t>
            </a:r>
          </a:p>
        </p:txBody>
      </p:sp>
      <p:sp>
        <p:nvSpPr>
          <p:cNvPr id="6" name="Star: 10 Points 5">
            <a:extLst>
              <a:ext uri="{FF2B5EF4-FFF2-40B4-BE49-F238E27FC236}">
                <a16:creationId xmlns:a16="http://schemas.microsoft.com/office/drawing/2014/main" id="{67CF139A-624B-40DF-AADE-D9F52B6516A1}"/>
              </a:ext>
            </a:extLst>
          </p:cNvPr>
          <p:cNvSpPr/>
          <p:nvPr/>
        </p:nvSpPr>
        <p:spPr>
          <a:xfrm rot="540913">
            <a:off x="7410904" y="2431143"/>
            <a:ext cx="4064000" cy="3947885"/>
          </a:xfrm>
          <a:prstGeom prst="star10">
            <a:avLst/>
          </a:prstGeom>
          <a:ln w="762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b="1" dirty="0">
                <a:solidFill>
                  <a:srgbClr val="7030A0"/>
                </a:solidFill>
                <a:latin typeface="+mj-lt"/>
              </a:rPr>
              <a:t>Nostalgic</a:t>
            </a:r>
          </a:p>
          <a:p>
            <a:pPr algn="ctr"/>
            <a:r>
              <a:rPr lang="en-GB" sz="2400" b="1" dirty="0">
                <a:solidFill>
                  <a:srgbClr val="92D050"/>
                </a:solidFill>
                <a:latin typeface="+mj-lt"/>
              </a:rPr>
              <a:t>Unsatisfactory – failed exam </a:t>
            </a:r>
          </a:p>
          <a:p>
            <a:pPr algn="ctr"/>
            <a:r>
              <a:rPr lang="en-GB" sz="2400" b="1" dirty="0">
                <a:solidFill>
                  <a:srgbClr val="FFC000"/>
                </a:solidFill>
                <a:latin typeface="+mj-lt"/>
              </a:rPr>
              <a:t>Still happy about School   </a:t>
            </a:r>
            <a:r>
              <a:rPr lang="en-GB" sz="2400" b="1" dirty="0">
                <a:solidFill>
                  <a:srgbClr val="FF0000"/>
                </a:solidFill>
                <a:latin typeface="+mj-lt"/>
              </a:rPr>
              <a:t>Inferior   </a:t>
            </a:r>
            <a:r>
              <a:rPr lang="en-GB" sz="2400" b="1" dirty="0">
                <a:solidFill>
                  <a:schemeClr val="accent6">
                    <a:lumMod val="75000"/>
                  </a:schemeClr>
                </a:solidFill>
                <a:latin typeface="+mj-lt"/>
              </a:rPr>
              <a:t>Bad</a:t>
            </a:r>
            <a:r>
              <a:rPr lang="en-GB" sz="2400" b="1" dirty="0">
                <a:solidFill>
                  <a:srgbClr val="FF0000"/>
                </a:solidFill>
                <a:latin typeface="+mj-lt"/>
              </a:rPr>
              <a:t> </a:t>
            </a:r>
            <a:r>
              <a:rPr lang="en-GB" sz="2400" b="1" dirty="0">
                <a:solidFill>
                  <a:schemeClr val="accent5">
                    <a:lumMod val="75000"/>
                  </a:schemeClr>
                </a:solidFill>
                <a:latin typeface="+mj-lt"/>
              </a:rPr>
              <a:t>Poor</a:t>
            </a:r>
            <a:r>
              <a:rPr lang="en-GB" sz="2400" b="1" dirty="0">
                <a:latin typeface="+mj-lt"/>
              </a:rPr>
              <a:t>  </a:t>
            </a:r>
            <a:r>
              <a:rPr lang="en-GB" sz="2400" b="1" dirty="0">
                <a:solidFill>
                  <a:schemeClr val="accent2">
                    <a:lumMod val="50000"/>
                  </a:schemeClr>
                </a:solidFill>
                <a:latin typeface="+mj-lt"/>
              </a:rPr>
              <a:t>Rubbish</a:t>
            </a:r>
            <a:r>
              <a:rPr lang="en-GB" sz="2400" b="1" dirty="0">
                <a:latin typeface="+mj-lt"/>
              </a:rPr>
              <a:t>   </a:t>
            </a:r>
          </a:p>
          <a:p>
            <a:pPr algn="ctr"/>
            <a:r>
              <a:rPr lang="en-GB" sz="2400" b="1" dirty="0">
                <a:solidFill>
                  <a:schemeClr val="accent6">
                    <a:lumMod val="75000"/>
                  </a:schemeClr>
                </a:solidFill>
                <a:latin typeface="+mj-lt"/>
              </a:rPr>
              <a:t>Investigate &amp; evolve  </a:t>
            </a:r>
          </a:p>
          <a:p>
            <a:pPr algn="ctr"/>
            <a:r>
              <a:rPr lang="en-GB" sz="2400" b="1" dirty="0">
                <a:solidFill>
                  <a:srgbClr val="FF0000"/>
                </a:solidFill>
                <a:latin typeface="+mj-lt"/>
              </a:rPr>
              <a:t>Elementary</a:t>
            </a:r>
            <a:r>
              <a:rPr lang="en-GB" sz="2400" b="1" dirty="0">
                <a:latin typeface="+mj-lt"/>
              </a:rPr>
              <a:t>       </a:t>
            </a:r>
          </a:p>
        </p:txBody>
      </p:sp>
    </p:spTree>
    <p:extLst>
      <p:ext uri="{BB962C8B-B14F-4D97-AF65-F5344CB8AC3E}">
        <p14:creationId xmlns:p14="http://schemas.microsoft.com/office/powerpoint/2010/main" val="3739492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7">
            <a:extLst>
              <a:ext uri="{FF2B5EF4-FFF2-40B4-BE49-F238E27FC236}">
                <a16:creationId xmlns:a16="http://schemas.microsoft.com/office/drawing/2014/main" id="{F0633762-F5DC-440C-AB78-08FADE882CBC}"/>
              </a:ext>
            </a:extLst>
          </p:cNvPr>
          <p:cNvPicPr>
            <a:picLocks noChangeAspect="1"/>
          </p:cNvPicPr>
          <p:nvPr/>
        </p:nvPicPr>
        <p:blipFill rotWithShape="1">
          <a:blip r:embed="rId2"/>
          <a:srcRect t="12091"/>
          <a:stretch/>
        </p:blipFill>
        <p:spPr>
          <a:xfrm>
            <a:off x="0" y="-1"/>
            <a:ext cx="12192000" cy="7136243"/>
          </a:xfrm>
          <a:prstGeom prst="rect">
            <a:avLst/>
          </a:prstGeom>
        </p:spPr>
      </p:pic>
      <p:sp>
        <p:nvSpPr>
          <p:cNvPr id="9" name="Rechteck 5">
            <a:extLst>
              <a:ext uri="{FF2B5EF4-FFF2-40B4-BE49-F238E27FC236}">
                <a16:creationId xmlns:a16="http://schemas.microsoft.com/office/drawing/2014/main" id="{3A82FF8C-4054-418D-89B4-F825FFFECC65}"/>
              </a:ext>
            </a:extLst>
          </p:cNvPr>
          <p:cNvSpPr/>
          <p:nvPr/>
        </p:nvSpPr>
        <p:spPr bwMode="auto">
          <a:xfrm>
            <a:off x="-19050" y="-25433"/>
            <a:ext cx="12211050" cy="7161675"/>
          </a:xfrm>
          <a:prstGeom prst="rect">
            <a:avLst/>
          </a:prstGeom>
          <a:gradFill flip="none" rotWithShape="1">
            <a:gsLst>
              <a:gs pos="0">
                <a:schemeClr val="accent1">
                  <a:lumMod val="5000"/>
                  <a:lumOff val="95000"/>
                  <a:alpha val="0"/>
                </a:schemeClr>
              </a:gs>
              <a:gs pos="100000">
                <a:schemeClr val="bg1">
                  <a:alpha val="5600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de-DE"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78457F8D-1D58-4C04-AEDA-6069F3DD5265}"/>
              </a:ext>
            </a:extLst>
          </p:cNvPr>
          <p:cNvSpPr>
            <a:spLocks noGrp="1"/>
          </p:cNvSpPr>
          <p:nvPr>
            <p:ph type="title"/>
          </p:nvPr>
        </p:nvSpPr>
        <p:spPr>
          <a:noFill/>
        </p:spPr>
        <p:txBody>
          <a:bodyPr>
            <a:normAutofit/>
          </a:bodyPr>
          <a:lstStyle/>
          <a:p>
            <a:r>
              <a:rPr lang="de-DE" b="1">
                <a:solidFill>
                  <a:srgbClr val="005EAA"/>
                </a:solidFill>
              </a:rPr>
              <a:t>about_speakers</a:t>
            </a:r>
          </a:p>
        </p:txBody>
      </p:sp>
      <p:sp>
        <p:nvSpPr>
          <p:cNvPr id="5" name="Content Placeholder 4">
            <a:extLst>
              <a:ext uri="{FF2B5EF4-FFF2-40B4-BE49-F238E27FC236}">
                <a16:creationId xmlns:a16="http://schemas.microsoft.com/office/drawing/2014/main" id="{60C2FD95-C99D-4130-B180-72F203EDA274}"/>
              </a:ext>
            </a:extLst>
          </p:cNvPr>
          <p:cNvSpPr>
            <a:spLocks noGrp="1"/>
          </p:cNvSpPr>
          <p:nvPr>
            <p:ph idx="1"/>
          </p:nvPr>
        </p:nvSpPr>
        <p:spPr/>
        <p:txBody>
          <a:bodyPr/>
          <a:lstStyle/>
          <a:p>
            <a:r>
              <a:rPr lang="de-DE" b="1"/>
              <a:t>Denise</a:t>
            </a:r>
            <a:br>
              <a:rPr lang="de-DE"/>
            </a:br>
            <a:r>
              <a:rPr lang="de-DE"/>
              <a:t>en-GB, tea</a:t>
            </a:r>
          </a:p>
          <a:p>
            <a:r>
              <a:rPr lang="de-DE" b="1"/>
              <a:t>Thorsten</a:t>
            </a:r>
            <a:br>
              <a:rPr lang="de-DE"/>
            </a:br>
            <a:r>
              <a:rPr lang="de-DE"/>
              <a:t>de-DE, coffee</a:t>
            </a:r>
          </a:p>
          <a:p>
            <a:endParaRPr lang="de-DE" b="1"/>
          </a:p>
          <a:p>
            <a:endParaRPr lang="de-DE" b="1"/>
          </a:p>
        </p:txBody>
      </p:sp>
    </p:spTree>
    <p:extLst>
      <p:ext uri="{BB962C8B-B14F-4D97-AF65-F5344CB8AC3E}">
        <p14:creationId xmlns:p14="http://schemas.microsoft.com/office/powerpoint/2010/main" val="1691395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F0F61-5787-4BAB-ABCA-22724DC5421A}"/>
              </a:ext>
            </a:extLst>
          </p:cNvPr>
          <p:cNvSpPr>
            <a:spLocks noGrp="1"/>
          </p:cNvSpPr>
          <p:nvPr>
            <p:ph type="title"/>
          </p:nvPr>
        </p:nvSpPr>
        <p:spPr/>
        <p:txBody>
          <a:bodyPr/>
          <a:lstStyle/>
          <a:p>
            <a:r>
              <a:rPr lang="de-DE"/>
              <a:t>Resumee, Chapter 2</a:t>
            </a:r>
          </a:p>
        </p:txBody>
      </p:sp>
      <p:sp>
        <p:nvSpPr>
          <p:cNvPr id="3" name="Content Placeholder 2">
            <a:extLst>
              <a:ext uri="{FF2B5EF4-FFF2-40B4-BE49-F238E27FC236}">
                <a16:creationId xmlns:a16="http://schemas.microsoft.com/office/drawing/2014/main" id="{084D94B6-39C3-486C-ACB9-DD8EE4AEF218}"/>
              </a:ext>
            </a:extLst>
          </p:cNvPr>
          <p:cNvSpPr>
            <a:spLocks noGrp="1"/>
          </p:cNvSpPr>
          <p:nvPr>
            <p:ph idx="1"/>
          </p:nvPr>
        </p:nvSpPr>
        <p:spPr/>
        <p:txBody>
          <a:bodyPr>
            <a:normAutofit/>
          </a:bodyPr>
          <a:lstStyle/>
          <a:p>
            <a:pPr marL="0" indent="0">
              <a:buNone/>
            </a:pPr>
            <a:r>
              <a:rPr lang="en-US" sz="4400"/>
              <a:t>Marks are numbers charged with social </a:t>
            </a:r>
            <a:br>
              <a:rPr lang="en-US" sz="4400"/>
            </a:br>
            <a:r>
              <a:rPr lang="en-US" sz="4400"/>
              <a:t>and cultural hidden meanings. </a:t>
            </a:r>
          </a:p>
        </p:txBody>
      </p:sp>
    </p:spTree>
    <p:extLst>
      <p:ext uri="{BB962C8B-B14F-4D97-AF65-F5344CB8AC3E}">
        <p14:creationId xmlns:p14="http://schemas.microsoft.com/office/powerpoint/2010/main" val="2554314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04616-A79F-46FF-86D3-F98DD9965D91}"/>
              </a:ext>
            </a:extLst>
          </p:cNvPr>
          <p:cNvSpPr>
            <a:spLocks noGrp="1"/>
          </p:cNvSpPr>
          <p:nvPr>
            <p:ph type="title"/>
          </p:nvPr>
        </p:nvSpPr>
        <p:spPr/>
        <p:txBody>
          <a:bodyPr/>
          <a:lstStyle/>
          <a:p>
            <a:r>
              <a:rPr lang="de-DE"/>
              <a:t>Chapter 3: The don'ts</a:t>
            </a:r>
          </a:p>
        </p:txBody>
      </p:sp>
      <p:pic>
        <p:nvPicPr>
          <p:cNvPr id="4" name="Picture 3">
            <a:hlinkClick r:id="rId3"/>
            <a:extLst>
              <a:ext uri="{FF2B5EF4-FFF2-40B4-BE49-F238E27FC236}">
                <a16:creationId xmlns:a16="http://schemas.microsoft.com/office/drawing/2014/main" id="{F1E002B1-1357-4CB9-B035-CB517AA86EF7}"/>
              </a:ext>
            </a:extLst>
          </p:cNvPr>
          <p:cNvPicPr>
            <a:picLocks noChangeAspect="1"/>
          </p:cNvPicPr>
          <p:nvPr/>
        </p:nvPicPr>
        <p:blipFill>
          <a:blip r:embed="rId4"/>
          <a:stretch>
            <a:fillRect/>
          </a:stretch>
        </p:blipFill>
        <p:spPr>
          <a:xfrm>
            <a:off x="840815" y="1353823"/>
            <a:ext cx="8021169" cy="4505954"/>
          </a:xfrm>
          <a:prstGeom prst="rect">
            <a:avLst/>
          </a:prstGeom>
        </p:spPr>
      </p:pic>
    </p:spTree>
    <p:extLst>
      <p:ext uri="{BB962C8B-B14F-4D97-AF65-F5344CB8AC3E}">
        <p14:creationId xmlns:p14="http://schemas.microsoft.com/office/powerpoint/2010/main" val="2741296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147DB-6322-4C2D-83DE-6CCACB9682D9}"/>
              </a:ext>
            </a:extLst>
          </p:cNvPr>
          <p:cNvSpPr>
            <a:spLocks noGrp="1"/>
          </p:cNvSpPr>
          <p:nvPr>
            <p:ph type="ctrTitle"/>
          </p:nvPr>
        </p:nvSpPr>
        <p:spPr>
          <a:xfrm>
            <a:off x="0" y="1122363"/>
            <a:ext cx="12192000" cy="2387600"/>
          </a:xfrm>
        </p:spPr>
        <p:txBody>
          <a:bodyPr/>
          <a:lstStyle/>
          <a:p>
            <a:br>
              <a:rPr lang="de-DE"/>
            </a:br>
            <a:r>
              <a:rPr lang="de-DE"/>
              <a:t>Vote! </a:t>
            </a:r>
          </a:p>
        </p:txBody>
      </p:sp>
      <p:sp>
        <p:nvSpPr>
          <p:cNvPr id="5" name="Subtitle 4">
            <a:extLst>
              <a:ext uri="{FF2B5EF4-FFF2-40B4-BE49-F238E27FC236}">
                <a16:creationId xmlns:a16="http://schemas.microsoft.com/office/drawing/2014/main" id="{3843D591-83B1-4A06-8F6A-25CD8C217387}"/>
              </a:ext>
            </a:extLst>
          </p:cNvPr>
          <p:cNvSpPr>
            <a:spLocks noGrp="1"/>
          </p:cNvSpPr>
          <p:nvPr>
            <p:ph type="subTitle" idx="1"/>
          </p:nvPr>
        </p:nvSpPr>
        <p:spPr/>
        <p:txBody>
          <a:bodyPr/>
          <a:lstStyle/>
          <a:p>
            <a:r>
              <a:rPr lang="de-DE"/>
              <a:t>Which of the upcoming phrases would you use "on stage"? </a:t>
            </a:r>
          </a:p>
          <a:p>
            <a:endParaRPr lang="en-US"/>
          </a:p>
        </p:txBody>
      </p:sp>
      <p:pic>
        <p:nvPicPr>
          <p:cNvPr id="7" name="Grafik 4">
            <a:extLst>
              <a:ext uri="{FF2B5EF4-FFF2-40B4-BE49-F238E27FC236}">
                <a16:creationId xmlns:a16="http://schemas.microsoft.com/office/drawing/2014/main" id="{DD05DAA8-1DD0-4A91-9554-324A073F29D8}"/>
              </a:ext>
            </a:extLst>
          </p:cNvPr>
          <p:cNvPicPr>
            <a:picLocks noChangeAspect="1"/>
          </p:cNvPicPr>
          <p:nvPr/>
        </p:nvPicPr>
        <p:blipFill>
          <a:blip r:embed="rId2"/>
          <a:stretch>
            <a:fillRect/>
          </a:stretch>
        </p:blipFill>
        <p:spPr>
          <a:xfrm>
            <a:off x="5810250" y="1420802"/>
            <a:ext cx="571500" cy="762000"/>
          </a:xfrm>
          <a:prstGeom prst="rect">
            <a:avLst/>
          </a:prstGeom>
        </p:spPr>
      </p:pic>
      <p:pic>
        <p:nvPicPr>
          <p:cNvPr id="8" name="Grafik 5">
            <a:extLst>
              <a:ext uri="{FF2B5EF4-FFF2-40B4-BE49-F238E27FC236}">
                <a16:creationId xmlns:a16="http://schemas.microsoft.com/office/drawing/2014/main" id="{5F4907B8-B99E-475C-888E-AE4A3D77D27D}"/>
              </a:ext>
            </a:extLst>
          </p:cNvPr>
          <p:cNvPicPr>
            <a:picLocks noChangeAspect="1"/>
          </p:cNvPicPr>
          <p:nvPr/>
        </p:nvPicPr>
        <p:blipFill>
          <a:blip r:embed="rId3"/>
          <a:stretch>
            <a:fillRect/>
          </a:stretch>
        </p:blipFill>
        <p:spPr>
          <a:xfrm>
            <a:off x="6710466" y="1420802"/>
            <a:ext cx="571500" cy="762000"/>
          </a:xfrm>
          <a:prstGeom prst="rect">
            <a:avLst/>
          </a:prstGeom>
        </p:spPr>
      </p:pic>
      <p:pic>
        <p:nvPicPr>
          <p:cNvPr id="9" name="Grafik 6">
            <a:extLst>
              <a:ext uri="{FF2B5EF4-FFF2-40B4-BE49-F238E27FC236}">
                <a16:creationId xmlns:a16="http://schemas.microsoft.com/office/drawing/2014/main" id="{D9F038DC-5591-439A-8F6C-CCC92240CA98}"/>
              </a:ext>
            </a:extLst>
          </p:cNvPr>
          <p:cNvPicPr>
            <a:picLocks noChangeAspect="1"/>
          </p:cNvPicPr>
          <p:nvPr/>
        </p:nvPicPr>
        <p:blipFill>
          <a:blip r:embed="rId4"/>
          <a:stretch>
            <a:fillRect/>
          </a:stretch>
        </p:blipFill>
        <p:spPr>
          <a:xfrm>
            <a:off x="4910034" y="1420802"/>
            <a:ext cx="571500" cy="762000"/>
          </a:xfrm>
          <a:prstGeom prst="rect">
            <a:avLst/>
          </a:prstGeom>
        </p:spPr>
      </p:pic>
    </p:spTree>
    <p:extLst>
      <p:ext uri="{BB962C8B-B14F-4D97-AF65-F5344CB8AC3E}">
        <p14:creationId xmlns:p14="http://schemas.microsoft.com/office/powerpoint/2010/main" val="571817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raffic Lights, Lights, Hanging Lamp">
            <a:extLst>
              <a:ext uri="{FF2B5EF4-FFF2-40B4-BE49-F238E27FC236}">
                <a16:creationId xmlns:a16="http://schemas.microsoft.com/office/drawing/2014/main" id="{70B82923-EFB0-4024-A281-6C32497B5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7200" y="1003300"/>
            <a:ext cx="2362643" cy="472528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4400" i="1"/>
              <a:t>I do like this sexy new feature </a:t>
            </a:r>
          </a:p>
          <a:p>
            <a:pPr marL="0" indent="0">
              <a:buNone/>
            </a:pPr>
            <a:r>
              <a:rPr lang="de-DE" sz="4400" i="1"/>
              <a:t>in OneDrive, formally known </a:t>
            </a:r>
          </a:p>
          <a:p>
            <a:pPr marL="0" indent="0">
              <a:buNone/>
            </a:pPr>
            <a:r>
              <a:rPr lang="de-DE" sz="4400" i="1"/>
              <a:t>as placeholders.</a:t>
            </a:r>
          </a:p>
        </p:txBody>
      </p:sp>
      <p:sp>
        <p:nvSpPr>
          <p:cNvPr id="8" name="TextBox 7">
            <a:extLst>
              <a:ext uri="{FF2B5EF4-FFF2-40B4-BE49-F238E27FC236}">
                <a16:creationId xmlns:a16="http://schemas.microsoft.com/office/drawing/2014/main" id="{F0672387-E26F-453E-99CD-5BB7586DE8D9}"/>
              </a:ext>
            </a:extLst>
          </p:cNvPr>
          <p:cNvSpPr txBox="1"/>
          <p:nvPr/>
        </p:nvSpPr>
        <p:spPr>
          <a:xfrm>
            <a:off x="674370" y="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[01]</a:t>
            </a:r>
          </a:p>
        </p:txBody>
      </p:sp>
    </p:spTree>
    <p:extLst>
      <p:ext uri="{BB962C8B-B14F-4D97-AF65-F5344CB8AC3E}">
        <p14:creationId xmlns:p14="http://schemas.microsoft.com/office/powerpoint/2010/main" val="1316000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raffic Lights, Lights, Hanging Lamp">
            <a:extLst>
              <a:ext uri="{FF2B5EF4-FFF2-40B4-BE49-F238E27FC236}">
                <a16:creationId xmlns:a16="http://schemas.microsoft.com/office/drawing/2014/main" id="{70B82923-EFB0-4024-A281-6C32497B5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7200" y="1003300"/>
            <a:ext cx="2362643" cy="472528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4400" i="1"/>
              <a:t>You should stop fucking around </a:t>
            </a:r>
          </a:p>
          <a:p>
            <a:pPr marL="0" indent="0">
              <a:buNone/>
            </a:pPr>
            <a:r>
              <a:rPr lang="de-DE" sz="4400" i="1"/>
              <a:t>with the click UI and start </a:t>
            </a:r>
          </a:p>
          <a:p>
            <a:pPr marL="0" indent="0">
              <a:buNone/>
            </a:pPr>
            <a:r>
              <a:rPr lang="de-DE" sz="4400" i="1"/>
              <a:t>learning PowerShell.</a:t>
            </a:r>
          </a:p>
        </p:txBody>
      </p:sp>
      <p:sp>
        <p:nvSpPr>
          <p:cNvPr id="5" name="TextBox 4">
            <a:extLst>
              <a:ext uri="{FF2B5EF4-FFF2-40B4-BE49-F238E27FC236}">
                <a16:creationId xmlns:a16="http://schemas.microsoft.com/office/drawing/2014/main" id="{AAEBBD7A-DB52-4A7F-B38C-80685C7EEF81}"/>
              </a:ext>
            </a:extLst>
          </p:cNvPr>
          <p:cNvSpPr txBox="1"/>
          <p:nvPr/>
        </p:nvSpPr>
        <p:spPr>
          <a:xfrm>
            <a:off x="708660" y="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[02]</a:t>
            </a:r>
          </a:p>
        </p:txBody>
      </p:sp>
    </p:spTree>
    <p:extLst>
      <p:ext uri="{BB962C8B-B14F-4D97-AF65-F5344CB8AC3E}">
        <p14:creationId xmlns:p14="http://schemas.microsoft.com/office/powerpoint/2010/main" val="564443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raffic Lights, Lights, Hanging Lamp">
            <a:extLst>
              <a:ext uri="{FF2B5EF4-FFF2-40B4-BE49-F238E27FC236}">
                <a16:creationId xmlns:a16="http://schemas.microsoft.com/office/drawing/2014/main" id="{70B82923-EFB0-4024-A281-6C32497B5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7200" y="1003300"/>
            <a:ext cx="2362643" cy="472528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4400" i="1"/>
              <a:t>I noticed that UK customers don't </a:t>
            </a:r>
          </a:p>
          <a:p>
            <a:pPr marL="0" indent="0">
              <a:buNone/>
            </a:pPr>
            <a:r>
              <a:rPr lang="de-DE" sz="4400" i="1"/>
              <a:t>care a shit about Hyper-V. </a:t>
            </a:r>
          </a:p>
        </p:txBody>
      </p:sp>
      <p:sp>
        <p:nvSpPr>
          <p:cNvPr id="5" name="TextBox 4">
            <a:extLst>
              <a:ext uri="{FF2B5EF4-FFF2-40B4-BE49-F238E27FC236}">
                <a16:creationId xmlns:a16="http://schemas.microsoft.com/office/drawing/2014/main" id="{2366D1B1-EB57-4CB0-8061-54EDE7C8710F}"/>
              </a:ext>
            </a:extLst>
          </p:cNvPr>
          <p:cNvSpPr txBox="1"/>
          <p:nvPr/>
        </p:nvSpPr>
        <p:spPr>
          <a:xfrm>
            <a:off x="742950" y="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[03]</a:t>
            </a:r>
          </a:p>
        </p:txBody>
      </p:sp>
    </p:spTree>
    <p:extLst>
      <p:ext uri="{BB962C8B-B14F-4D97-AF65-F5344CB8AC3E}">
        <p14:creationId xmlns:p14="http://schemas.microsoft.com/office/powerpoint/2010/main" val="832096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raffic Lights, Lights, Hanging Lamp">
            <a:extLst>
              <a:ext uri="{FF2B5EF4-FFF2-40B4-BE49-F238E27FC236}">
                <a16:creationId xmlns:a16="http://schemas.microsoft.com/office/drawing/2014/main" id="{70B82923-EFB0-4024-A281-6C32497B5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7200" y="1003300"/>
            <a:ext cx="2362643" cy="472528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4400" i="1"/>
              <a:t>Start teaching Sharepoint was the </a:t>
            </a:r>
          </a:p>
          <a:p>
            <a:pPr marL="0" indent="0">
              <a:buNone/>
            </a:pPr>
            <a:r>
              <a:rPr lang="de-DE" sz="4400" i="1"/>
              <a:t>stupidest career decision ever. </a:t>
            </a:r>
          </a:p>
        </p:txBody>
      </p:sp>
      <p:sp>
        <p:nvSpPr>
          <p:cNvPr id="5" name="TextBox 4">
            <a:extLst>
              <a:ext uri="{FF2B5EF4-FFF2-40B4-BE49-F238E27FC236}">
                <a16:creationId xmlns:a16="http://schemas.microsoft.com/office/drawing/2014/main" id="{51C9724A-52B7-42B9-9A0E-82212090ECBF}"/>
              </a:ext>
            </a:extLst>
          </p:cNvPr>
          <p:cNvSpPr txBox="1"/>
          <p:nvPr/>
        </p:nvSpPr>
        <p:spPr>
          <a:xfrm>
            <a:off x="720090" y="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[04]</a:t>
            </a:r>
          </a:p>
        </p:txBody>
      </p:sp>
    </p:spTree>
    <p:extLst>
      <p:ext uri="{BB962C8B-B14F-4D97-AF65-F5344CB8AC3E}">
        <p14:creationId xmlns:p14="http://schemas.microsoft.com/office/powerpoint/2010/main" val="3208084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raffic Lights, Lights, Hanging Lamp">
            <a:extLst>
              <a:ext uri="{FF2B5EF4-FFF2-40B4-BE49-F238E27FC236}">
                <a16:creationId xmlns:a16="http://schemas.microsoft.com/office/drawing/2014/main" id="{70B82923-EFB0-4024-A281-6C32497B5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7200" y="1003300"/>
            <a:ext cx="2362643" cy="472528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4400" i="1"/>
              <a:t>No enterprise agreement ? </a:t>
            </a:r>
          </a:p>
          <a:p>
            <a:pPr marL="0" indent="0">
              <a:buNone/>
            </a:pPr>
            <a:r>
              <a:rPr lang="de-DE" sz="4400" i="1"/>
              <a:t>You're kidding me, aren't ye? </a:t>
            </a:r>
          </a:p>
        </p:txBody>
      </p:sp>
      <p:sp>
        <p:nvSpPr>
          <p:cNvPr id="5" name="TextBox 4">
            <a:extLst>
              <a:ext uri="{FF2B5EF4-FFF2-40B4-BE49-F238E27FC236}">
                <a16:creationId xmlns:a16="http://schemas.microsoft.com/office/drawing/2014/main" id="{2F86ABDF-7AA7-4E41-B460-31D909B74550}"/>
              </a:ext>
            </a:extLst>
          </p:cNvPr>
          <p:cNvSpPr txBox="1"/>
          <p:nvPr/>
        </p:nvSpPr>
        <p:spPr>
          <a:xfrm>
            <a:off x="697230" y="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[05]</a:t>
            </a:r>
          </a:p>
        </p:txBody>
      </p:sp>
    </p:spTree>
    <p:extLst>
      <p:ext uri="{BB962C8B-B14F-4D97-AF65-F5344CB8AC3E}">
        <p14:creationId xmlns:p14="http://schemas.microsoft.com/office/powerpoint/2010/main" val="582431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raffic Lights, Lights, Hanging Lamp">
            <a:extLst>
              <a:ext uri="{FF2B5EF4-FFF2-40B4-BE49-F238E27FC236}">
                <a16:creationId xmlns:a16="http://schemas.microsoft.com/office/drawing/2014/main" id="{70B82923-EFB0-4024-A281-6C32497B5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7200" y="1003300"/>
            <a:ext cx="2362643" cy="472528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4400" i="1"/>
              <a:t>Keep in mind: you have to work </a:t>
            </a:r>
          </a:p>
          <a:p>
            <a:pPr marL="0" indent="0">
              <a:buNone/>
            </a:pPr>
            <a:r>
              <a:rPr lang="de-DE" sz="4400" i="1"/>
              <a:t>with this crap 'til you're 64!</a:t>
            </a:r>
          </a:p>
        </p:txBody>
      </p:sp>
      <p:sp>
        <p:nvSpPr>
          <p:cNvPr id="5" name="TextBox 4">
            <a:extLst>
              <a:ext uri="{FF2B5EF4-FFF2-40B4-BE49-F238E27FC236}">
                <a16:creationId xmlns:a16="http://schemas.microsoft.com/office/drawing/2014/main" id="{EA5829A1-CFD7-43C9-AF84-4F941BBB5B12}"/>
              </a:ext>
            </a:extLst>
          </p:cNvPr>
          <p:cNvSpPr txBox="1"/>
          <p:nvPr/>
        </p:nvSpPr>
        <p:spPr>
          <a:xfrm>
            <a:off x="720090" y="1143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[06]</a:t>
            </a:r>
          </a:p>
        </p:txBody>
      </p:sp>
    </p:spTree>
    <p:extLst>
      <p:ext uri="{BB962C8B-B14F-4D97-AF65-F5344CB8AC3E}">
        <p14:creationId xmlns:p14="http://schemas.microsoft.com/office/powerpoint/2010/main" val="1930948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raffic Lights, Lights, Hanging Lamp">
            <a:extLst>
              <a:ext uri="{FF2B5EF4-FFF2-40B4-BE49-F238E27FC236}">
                <a16:creationId xmlns:a16="http://schemas.microsoft.com/office/drawing/2014/main" id="{70B82923-EFB0-4024-A281-6C32497B5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7200" y="1003300"/>
            <a:ext cx="2362643" cy="472528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4400" i="1"/>
              <a:t>Hell freezes over: Windows on Git!</a:t>
            </a:r>
          </a:p>
        </p:txBody>
      </p:sp>
      <p:sp>
        <p:nvSpPr>
          <p:cNvPr id="5" name="TextBox 4">
            <a:extLst>
              <a:ext uri="{FF2B5EF4-FFF2-40B4-BE49-F238E27FC236}">
                <a16:creationId xmlns:a16="http://schemas.microsoft.com/office/drawing/2014/main" id="{C36F232A-8ECF-4B14-9646-B26ECC71D6D8}"/>
              </a:ext>
            </a:extLst>
          </p:cNvPr>
          <p:cNvSpPr txBox="1"/>
          <p:nvPr/>
        </p:nvSpPr>
        <p:spPr>
          <a:xfrm>
            <a:off x="731520" y="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[07]</a:t>
            </a:r>
          </a:p>
        </p:txBody>
      </p:sp>
    </p:spTree>
    <p:extLst>
      <p:ext uri="{BB962C8B-B14F-4D97-AF65-F5344CB8AC3E}">
        <p14:creationId xmlns:p14="http://schemas.microsoft.com/office/powerpoint/2010/main" val="3473221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0EC8DD-D8DA-4838-BFD0-13DCFE44FC78}"/>
              </a:ext>
            </a:extLst>
          </p:cNvPr>
          <p:cNvSpPr>
            <a:spLocks noGrp="1"/>
          </p:cNvSpPr>
          <p:nvPr>
            <p:ph type="title"/>
          </p:nvPr>
        </p:nvSpPr>
        <p:spPr/>
        <p:txBody>
          <a:bodyPr/>
          <a:lstStyle/>
          <a:p>
            <a:r>
              <a:rPr lang="de-DE"/>
              <a:t>Efcharistoume our sponsors</a:t>
            </a:r>
          </a:p>
        </p:txBody>
      </p:sp>
      <p:pic>
        <p:nvPicPr>
          <p:cNvPr id="14" name="Picture 3">
            <a:extLst>
              <a:ext uri="{FF2B5EF4-FFF2-40B4-BE49-F238E27FC236}">
                <a16:creationId xmlns:a16="http://schemas.microsoft.com/office/drawing/2014/main" id="{92AFA00E-A61D-4BF6-992B-1091CE8971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576" y="2214273"/>
            <a:ext cx="2945707" cy="1171152"/>
          </a:xfrm>
          <a:prstGeom prst="rect">
            <a:avLst/>
          </a:prstGeom>
        </p:spPr>
      </p:pic>
      <p:pic>
        <p:nvPicPr>
          <p:cNvPr id="15" name="Picture 8">
            <a:extLst>
              <a:ext uri="{FF2B5EF4-FFF2-40B4-BE49-F238E27FC236}">
                <a16:creationId xmlns:a16="http://schemas.microsoft.com/office/drawing/2014/main" id="{B96C1244-D0A3-49E9-8332-CDF246AA5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4095" y="3796944"/>
            <a:ext cx="1411105" cy="586334"/>
          </a:xfrm>
          <a:prstGeom prst="rect">
            <a:avLst/>
          </a:prstGeom>
        </p:spPr>
      </p:pic>
      <p:pic>
        <p:nvPicPr>
          <p:cNvPr id="16" name="Picture 10">
            <a:extLst>
              <a:ext uri="{FF2B5EF4-FFF2-40B4-BE49-F238E27FC236}">
                <a16:creationId xmlns:a16="http://schemas.microsoft.com/office/drawing/2014/main" id="{2EF8FB80-B7C0-4B5E-9D41-7C5B003D7F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1610" y="3798387"/>
            <a:ext cx="1713326" cy="580410"/>
          </a:xfrm>
          <a:prstGeom prst="rect">
            <a:avLst/>
          </a:prstGeom>
        </p:spPr>
      </p:pic>
      <p:pic>
        <p:nvPicPr>
          <p:cNvPr id="17" name="Picture 16">
            <a:extLst>
              <a:ext uri="{FF2B5EF4-FFF2-40B4-BE49-F238E27FC236}">
                <a16:creationId xmlns:a16="http://schemas.microsoft.com/office/drawing/2014/main" id="{7292133D-4DC5-4CDC-921A-6EB38E3D3F56}"/>
              </a:ext>
            </a:extLst>
          </p:cNvPr>
          <p:cNvPicPr>
            <a:picLocks noChangeAspect="1"/>
          </p:cNvPicPr>
          <p:nvPr/>
        </p:nvPicPr>
        <p:blipFill rotWithShape="1">
          <a:blip r:embed="rId5">
            <a:extLst>
              <a:ext uri="{28A0092B-C50C-407E-A947-70E740481C1C}">
                <a14:useLocalDpi xmlns:a14="http://schemas.microsoft.com/office/drawing/2010/main" val="0"/>
              </a:ext>
            </a:extLst>
          </a:blip>
          <a:srcRect r="3189"/>
          <a:stretch/>
        </p:blipFill>
        <p:spPr>
          <a:xfrm>
            <a:off x="4305995" y="1889933"/>
            <a:ext cx="3515363" cy="1692759"/>
          </a:xfrm>
          <a:prstGeom prst="rect">
            <a:avLst/>
          </a:prstGeom>
        </p:spPr>
      </p:pic>
      <p:pic>
        <p:nvPicPr>
          <p:cNvPr id="18" name="Picture 18">
            <a:extLst>
              <a:ext uri="{FF2B5EF4-FFF2-40B4-BE49-F238E27FC236}">
                <a16:creationId xmlns:a16="http://schemas.microsoft.com/office/drawing/2014/main" id="{DCC86553-AF52-40B1-9834-D86B59B4BC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1657" y="3690388"/>
            <a:ext cx="1530612" cy="688409"/>
          </a:xfrm>
          <a:prstGeom prst="rect">
            <a:avLst/>
          </a:prstGeom>
        </p:spPr>
      </p:pic>
      <p:pic>
        <p:nvPicPr>
          <p:cNvPr id="19" name="Picture 20">
            <a:extLst>
              <a:ext uri="{FF2B5EF4-FFF2-40B4-BE49-F238E27FC236}">
                <a16:creationId xmlns:a16="http://schemas.microsoft.com/office/drawing/2014/main" id="{9FCDB56D-A656-49E2-BB86-FF4F9B0493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041" y="3618331"/>
            <a:ext cx="2867169" cy="892008"/>
          </a:xfrm>
          <a:prstGeom prst="rect">
            <a:avLst/>
          </a:prstGeom>
        </p:spPr>
      </p:pic>
      <p:pic>
        <p:nvPicPr>
          <p:cNvPr id="20" name="Picture 22">
            <a:extLst>
              <a:ext uri="{FF2B5EF4-FFF2-40B4-BE49-F238E27FC236}">
                <a16:creationId xmlns:a16="http://schemas.microsoft.com/office/drawing/2014/main" id="{C3BE7F51-CCDB-40B1-AA65-1DC6B90E06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03088" y="2226365"/>
            <a:ext cx="2781804" cy="1121513"/>
          </a:xfrm>
          <a:prstGeom prst="rect">
            <a:avLst/>
          </a:prstGeom>
        </p:spPr>
      </p:pic>
      <p:pic>
        <p:nvPicPr>
          <p:cNvPr id="21" name="Picture 24">
            <a:extLst>
              <a:ext uri="{FF2B5EF4-FFF2-40B4-BE49-F238E27FC236}">
                <a16:creationId xmlns:a16="http://schemas.microsoft.com/office/drawing/2014/main" id="{3B2F7907-24C2-4717-8C2D-A2D958DA71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37677" y="4646292"/>
            <a:ext cx="1316278" cy="1076955"/>
          </a:xfrm>
          <a:prstGeom prst="rect">
            <a:avLst/>
          </a:prstGeom>
        </p:spPr>
      </p:pic>
    </p:spTree>
    <p:extLst>
      <p:ext uri="{BB962C8B-B14F-4D97-AF65-F5344CB8AC3E}">
        <p14:creationId xmlns:p14="http://schemas.microsoft.com/office/powerpoint/2010/main" val="3664111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raffic Lights, Lights, Hanging Lamp">
            <a:extLst>
              <a:ext uri="{FF2B5EF4-FFF2-40B4-BE49-F238E27FC236}">
                <a16:creationId xmlns:a16="http://schemas.microsoft.com/office/drawing/2014/main" id="{70B82923-EFB0-4024-A281-6C32497B5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7200" y="1003300"/>
            <a:ext cx="2362643" cy="472528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4400" i="1"/>
              <a:t>I hate it to my guts when </a:t>
            </a:r>
          </a:p>
          <a:p>
            <a:pPr marL="0" indent="0">
              <a:buNone/>
            </a:pPr>
            <a:r>
              <a:rPr lang="de-DE" sz="4400" i="1"/>
              <a:t>the demo breaks.</a:t>
            </a:r>
          </a:p>
        </p:txBody>
      </p:sp>
      <p:sp>
        <p:nvSpPr>
          <p:cNvPr id="5" name="TextBox 4">
            <a:extLst>
              <a:ext uri="{FF2B5EF4-FFF2-40B4-BE49-F238E27FC236}">
                <a16:creationId xmlns:a16="http://schemas.microsoft.com/office/drawing/2014/main" id="{B15A487F-1DA7-479E-A6FF-BA9CC4EC7BDA}"/>
              </a:ext>
            </a:extLst>
          </p:cNvPr>
          <p:cNvSpPr txBox="1"/>
          <p:nvPr/>
        </p:nvSpPr>
        <p:spPr>
          <a:xfrm>
            <a:off x="781050" y="6858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[08]</a:t>
            </a:r>
          </a:p>
        </p:txBody>
      </p:sp>
    </p:spTree>
    <p:extLst>
      <p:ext uri="{BB962C8B-B14F-4D97-AF65-F5344CB8AC3E}">
        <p14:creationId xmlns:p14="http://schemas.microsoft.com/office/powerpoint/2010/main" val="4197592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raffic Lights, Lights, Hanging Lamp">
            <a:extLst>
              <a:ext uri="{FF2B5EF4-FFF2-40B4-BE49-F238E27FC236}">
                <a16:creationId xmlns:a16="http://schemas.microsoft.com/office/drawing/2014/main" id="{70B82923-EFB0-4024-A281-6C32497B5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7200" y="1003300"/>
            <a:ext cx="2362643" cy="472528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4400" i="1" dirty="0"/>
              <a:t>How </a:t>
            </a:r>
            <a:r>
              <a:rPr lang="de-DE" sz="4400" i="1"/>
              <a:t>the heck could </a:t>
            </a:r>
            <a:r>
              <a:rPr lang="de-DE" sz="4400" i="1" dirty="0"/>
              <a:t>I ever have </a:t>
            </a:r>
          </a:p>
          <a:p>
            <a:pPr marL="0" indent="0">
              <a:buNone/>
            </a:pPr>
            <a:r>
              <a:rPr lang="de-DE" sz="4400" i="1" dirty="0"/>
              <a:t>lived without this awesome new </a:t>
            </a:r>
            <a:br>
              <a:rPr lang="de-DE" sz="4400" i="1" dirty="0"/>
            </a:br>
            <a:r>
              <a:rPr lang="de-DE" sz="4400" i="1" dirty="0"/>
              <a:t>Azure RM template!</a:t>
            </a:r>
          </a:p>
        </p:txBody>
      </p:sp>
      <p:sp>
        <p:nvSpPr>
          <p:cNvPr id="5" name="TextBox 4">
            <a:extLst>
              <a:ext uri="{FF2B5EF4-FFF2-40B4-BE49-F238E27FC236}">
                <a16:creationId xmlns:a16="http://schemas.microsoft.com/office/drawing/2014/main" id="{03971A08-9C63-4480-92D9-BF3C12D61FE9}"/>
              </a:ext>
            </a:extLst>
          </p:cNvPr>
          <p:cNvSpPr txBox="1"/>
          <p:nvPr/>
        </p:nvSpPr>
        <p:spPr>
          <a:xfrm>
            <a:off x="838200" y="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[09]</a:t>
            </a:r>
          </a:p>
        </p:txBody>
      </p:sp>
    </p:spTree>
    <p:extLst>
      <p:ext uri="{BB962C8B-B14F-4D97-AF65-F5344CB8AC3E}">
        <p14:creationId xmlns:p14="http://schemas.microsoft.com/office/powerpoint/2010/main" val="2082469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raffic Lights, Lights, Hanging Lamp">
            <a:extLst>
              <a:ext uri="{FF2B5EF4-FFF2-40B4-BE49-F238E27FC236}">
                <a16:creationId xmlns:a16="http://schemas.microsoft.com/office/drawing/2014/main" id="{70B82923-EFB0-4024-A281-6C32497B5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7200" y="1003300"/>
            <a:ext cx="2362643" cy="472528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4400" i="1" dirty="0"/>
              <a:t>For Christ‘s sake, you should </a:t>
            </a:r>
            <a:r>
              <a:rPr lang="de-DE" sz="4400" i="1"/>
              <a:t>never </a:t>
            </a:r>
          </a:p>
          <a:p>
            <a:pPr marL="0" indent="0">
              <a:buNone/>
            </a:pPr>
            <a:r>
              <a:rPr lang="de-DE" sz="4400" i="1"/>
              <a:t>delay those </a:t>
            </a:r>
            <a:r>
              <a:rPr lang="de-DE" sz="4400" i="1" dirty="0"/>
              <a:t>security updates. </a:t>
            </a:r>
          </a:p>
        </p:txBody>
      </p:sp>
      <p:sp>
        <p:nvSpPr>
          <p:cNvPr id="5" name="TextBox 4">
            <a:extLst>
              <a:ext uri="{FF2B5EF4-FFF2-40B4-BE49-F238E27FC236}">
                <a16:creationId xmlns:a16="http://schemas.microsoft.com/office/drawing/2014/main" id="{D38A0939-A4F8-4F1B-B1AF-55FBAD689FDD}"/>
              </a:ext>
            </a:extLst>
          </p:cNvPr>
          <p:cNvSpPr txBox="1"/>
          <p:nvPr/>
        </p:nvSpPr>
        <p:spPr>
          <a:xfrm>
            <a:off x="742950" y="3429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[10]</a:t>
            </a:r>
          </a:p>
        </p:txBody>
      </p:sp>
    </p:spTree>
    <p:extLst>
      <p:ext uri="{BB962C8B-B14F-4D97-AF65-F5344CB8AC3E}">
        <p14:creationId xmlns:p14="http://schemas.microsoft.com/office/powerpoint/2010/main" val="3858358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raffic Lights, Lights, Hanging Lamp">
            <a:extLst>
              <a:ext uri="{FF2B5EF4-FFF2-40B4-BE49-F238E27FC236}">
                <a16:creationId xmlns:a16="http://schemas.microsoft.com/office/drawing/2014/main" id="{70B82923-EFB0-4024-A281-6C32497B5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7200" y="1003300"/>
            <a:ext cx="2362643" cy="472528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4400" i="1" dirty="0"/>
              <a:t>Sorry for the delay, that gpu driver</a:t>
            </a:r>
          </a:p>
          <a:p>
            <a:pPr marL="0" indent="0">
              <a:buNone/>
            </a:pPr>
            <a:r>
              <a:rPr lang="de-DE" sz="4400" i="1" dirty="0"/>
              <a:t>pissed me off 10 seconds before the presentation. </a:t>
            </a:r>
          </a:p>
        </p:txBody>
      </p:sp>
      <p:sp>
        <p:nvSpPr>
          <p:cNvPr id="5" name="TextBox 4">
            <a:extLst>
              <a:ext uri="{FF2B5EF4-FFF2-40B4-BE49-F238E27FC236}">
                <a16:creationId xmlns:a16="http://schemas.microsoft.com/office/drawing/2014/main" id="{86FEAEDB-C67D-41C6-9E1D-F558C9AA8F54}"/>
              </a:ext>
            </a:extLst>
          </p:cNvPr>
          <p:cNvSpPr txBox="1"/>
          <p:nvPr/>
        </p:nvSpPr>
        <p:spPr>
          <a:xfrm>
            <a:off x="720090" y="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[11]</a:t>
            </a:r>
          </a:p>
        </p:txBody>
      </p:sp>
    </p:spTree>
    <p:extLst>
      <p:ext uri="{BB962C8B-B14F-4D97-AF65-F5344CB8AC3E}">
        <p14:creationId xmlns:p14="http://schemas.microsoft.com/office/powerpoint/2010/main" val="1405384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raffic Lights, Lights, Hanging Lamp">
            <a:extLst>
              <a:ext uri="{FF2B5EF4-FFF2-40B4-BE49-F238E27FC236}">
                <a16:creationId xmlns:a16="http://schemas.microsoft.com/office/drawing/2014/main" id="{70B82923-EFB0-4024-A281-6C32497B5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7200" y="1003300"/>
            <a:ext cx="2362643" cy="472528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4400" i="1"/>
              <a:t>Horrible implementation. </a:t>
            </a:r>
          </a:p>
          <a:p>
            <a:pPr marL="0" indent="0">
              <a:buNone/>
            </a:pPr>
            <a:r>
              <a:rPr lang="de-DE" sz="4400" i="1"/>
              <a:t>Without a doubt.</a:t>
            </a:r>
          </a:p>
        </p:txBody>
      </p:sp>
      <p:sp>
        <p:nvSpPr>
          <p:cNvPr id="5" name="TextBox 4">
            <a:extLst>
              <a:ext uri="{FF2B5EF4-FFF2-40B4-BE49-F238E27FC236}">
                <a16:creationId xmlns:a16="http://schemas.microsoft.com/office/drawing/2014/main" id="{5FF0C8BD-6D04-41FA-9739-DED041291A52}"/>
              </a:ext>
            </a:extLst>
          </p:cNvPr>
          <p:cNvSpPr txBox="1"/>
          <p:nvPr/>
        </p:nvSpPr>
        <p:spPr>
          <a:xfrm>
            <a:off x="697230" y="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[12]</a:t>
            </a:r>
          </a:p>
        </p:txBody>
      </p:sp>
    </p:spTree>
    <p:extLst>
      <p:ext uri="{BB962C8B-B14F-4D97-AF65-F5344CB8AC3E}">
        <p14:creationId xmlns:p14="http://schemas.microsoft.com/office/powerpoint/2010/main" val="2679611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1C6-C7BD-4EBC-808D-A4D83D2B5AB2}"/>
              </a:ext>
            </a:extLst>
          </p:cNvPr>
          <p:cNvSpPr>
            <a:spLocks noGrp="1"/>
          </p:cNvSpPr>
          <p:nvPr>
            <p:ph idx="1"/>
          </p:nvPr>
        </p:nvSpPr>
        <p:spPr>
          <a:xfrm>
            <a:off x="1083129" y="1567542"/>
            <a:ext cx="3465261" cy="4931921"/>
          </a:xfrm>
        </p:spPr>
        <p:txBody>
          <a:bodyPr>
            <a:normAutofit lnSpcReduction="10000"/>
          </a:bodyPr>
          <a:lstStyle/>
          <a:p>
            <a:pPr marL="0" indent="0" fontAlgn="t">
              <a:spcBef>
                <a:spcPts val="0"/>
              </a:spcBef>
              <a:buNone/>
            </a:pPr>
            <a:r>
              <a:rPr lang="de-DE" b="1" dirty="0">
                <a:latin typeface="Segoe UI Light" panose="020B0502040204020203" pitchFamily="34" charset="0"/>
              </a:rPr>
              <a:t>Shit</a:t>
            </a:r>
            <a:r>
              <a:rPr lang="de-DE" b="1">
                <a:latin typeface="Segoe UI Light" panose="020B0502040204020203" pitchFamily="34" charset="0"/>
              </a:rPr>
              <a:t>, Shitless, Crap,</a:t>
            </a:r>
            <a:endParaRPr lang="de-DE" b="1" dirty="0">
              <a:latin typeface="Arial" panose="020B0604020202020204" pitchFamily="34" charset="0"/>
            </a:endParaRPr>
          </a:p>
          <a:p>
            <a:pPr marL="0" indent="0" fontAlgn="t">
              <a:spcBef>
                <a:spcPts val="0"/>
              </a:spcBef>
              <a:buNone/>
            </a:pPr>
            <a:r>
              <a:rPr lang="de-DE" b="1" dirty="0">
                <a:latin typeface="Segoe UI Light" panose="020B0502040204020203" pitchFamily="34" charset="0"/>
              </a:rPr>
              <a:t>F*ck</a:t>
            </a:r>
            <a:r>
              <a:rPr lang="de-DE" b="1">
                <a:latin typeface="Segoe UI Light" panose="020B0502040204020203" pitchFamily="34" charset="0"/>
              </a:rPr>
              <a:t>, F*cking,</a:t>
            </a:r>
            <a:endParaRPr lang="de-DE" b="1" dirty="0">
              <a:latin typeface="Arial" panose="020B0604020202020204" pitchFamily="34" charset="0"/>
            </a:endParaRPr>
          </a:p>
          <a:p>
            <a:pPr marL="0" indent="0" fontAlgn="t">
              <a:spcBef>
                <a:spcPts val="0"/>
              </a:spcBef>
              <a:buNone/>
            </a:pPr>
            <a:r>
              <a:rPr lang="de-DE" b="1">
                <a:latin typeface="Segoe UI Light" panose="020B0502040204020203" pitchFamily="34" charset="0"/>
              </a:rPr>
              <a:t>Boll</a:t>
            </a:r>
            <a:r>
              <a:rPr lang="de-DE" b="1" dirty="0">
                <a:latin typeface="Segoe UI Light" panose="020B0502040204020203" pitchFamily="34" charset="0"/>
              </a:rPr>
              <a:t>*cks</a:t>
            </a:r>
            <a:r>
              <a:rPr lang="de-DE" b="1">
                <a:latin typeface="Segoe UI Light" panose="020B0502040204020203" pitchFamily="34" charset="0"/>
              </a:rPr>
              <a:t>, Arse/Ass,</a:t>
            </a:r>
            <a:endParaRPr lang="de-DE" b="1" dirty="0">
              <a:latin typeface="Arial" panose="020B0604020202020204" pitchFamily="34" charset="0"/>
            </a:endParaRPr>
          </a:p>
          <a:p>
            <a:pPr marL="0" indent="0" fontAlgn="t">
              <a:spcBef>
                <a:spcPts val="0"/>
              </a:spcBef>
              <a:buNone/>
            </a:pPr>
            <a:r>
              <a:rPr lang="de-DE" b="1" dirty="0">
                <a:latin typeface="Segoe UI Light" panose="020B0502040204020203" pitchFamily="34" charset="0"/>
              </a:rPr>
              <a:t>Hell</a:t>
            </a:r>
            <a:r>
              <a:rPr lang="de-DE" b="1">
                <a:latin typeface="Segoe UI Light" panose="020B0502040204020203" pitchFamily="34" charset="0"/>
              </a:rPr>
              <a:t>, Christ, Jesus,</a:t>
            </a:r>
            <a:endParaRPr lang="de-DE" b="1" dirty="0">
              <a:latin typeface="Arial" panose="020B0604020202020204" pitchFamily="34" charset="0"/>
            </a:endParaRPr>
          </a:p>
          <a:p>
            <a:pPr marL="0" indent="0" fontAlgn="t">
              <a:spcBef>
                <a:spcPts val="0"/>
              </a:spcBef>
              <a:buNone/>
            </a:pPr>
            <a:r>
              <a:rPr lang="de-DE" b="1" dirty="0">
                <a:latin typeface="Segoe UI Light" panose="020B0502040204020203" pitchFamily="34" charset="0"/>
              </a:rPr>
              <a:t>Balls</a:t>
            </a:r>
            <a:r>
              <a:rPr lang="de-DE" b="1">
                <a:latin typeface="Segoe UI Light" panose="020B0502040204020203" pitchFamily="34" charset="0"/>
              </a:rPr>
              <a:t>, C*</a:t>
            </a:r>
            <a:r>
              <a:rPr lang="de-DE" b="1" dirty="0">
                <a:latin typeface="Segoe UI Light" panose="020B0502040204020203" pitchFamily="34" charset="0"/>
              </a:rPr>
              <a:t>nt</a:t>
            </a:r>
            <a:r>
              <a:rPr lang="de-DE" b="1">
                <a:latin typeface="Segoe UI Light" panose="020B0502040204020203" pitchFamily="34" charset="0"/>
              </a:rPr>
              <a:t>, Cock,</a:t>
            </a:r>
            <a:endParaRPr lang="de-DE" b="1" dirty="0">
              <a:latin typeface="Arial" panose="020B0604020202020204" pitchFamily="34" charset="0"/>
            </a:endParaRPr>
          </a:p>
          <a:p>
            <a:pPr marL="0" indent="0" fontAlgn="t">
              <a:spcBef>
                <a:spcPts val="0"/>
              </a:spcBef>
              <a:buNone/>
            </a:pPr>
            <a:r>
              <a:rPr lang="de-DE" b="1" dirty="0">
                <a:latin typeface="Segoe UI Light" panose="020B0502040204020203" pitchFamily="34" charset="0"/>
              </a:rPr>
              <a:t>Piss, B</a:t>
            </a:r>
            <a:r>
              <a:rPr lang="de-DE" b="1">
                <a:latin typeface="Segoe UI Light" panose="020B0502040204020203" pitchFamily="34" charset="0"/>
              </a:rPr>
              <a:t>*stard</a:t>
            </a:r>
            <a:endParaRPr lang="de-DE" b="1" dirty="0">
              <a:latin typeface="Segoe UI Light" panose="020B0502040204020203" pitchFamily="34" charset="0"/>
            </a:endParaRPr>
          </a:p>
          <a:p>
            <a:pPr marL="0" indent="0" fontAlgn="t">
              <a:lnSpc>
                <a:spcPct val="110000"/>
              </a:lnSpc>
              <a:spcBef>
                <a:spcPts val="0"/>
              </a:spcBef>
              <a:buNone/>
            </a:pPr>
            <a:r>
              <a:rPr lang="de-DE" sz="2400" baseline="30000">
                <a:latin typeface="Segoe UI Light" panose="020B0502040204020203" pitchFamily="34" charset="0"/>
              </a:rPr>
              <a:t> </a:t>
            </a:r>
            <a:br>
              <a:rPr lang="de-DE" sz="2400" baseline="30000">
                <a:latin typeface="Segoe UI Light" panose="020B0502040204020203" pitchFamily="34" charset="0"/>
              </a:rPr>
            </a:br>
            <a:r>
              <a:rPr lang="de-DE" sz="2400" baseline="30000">
                <a:latin typeface="Segoe UI Light" panose="020B0502040204020203" pitchFamily="34" charset="0"/>
              </a:rPr>
              <a:t>*</a:t>
            </a:r>
            <a:r>
              <a:rPr lang="de-DE" sz="2400">
                <a:latin typeface="Segoe UI Light" panose="020B0502040204020203" pitchFamily="34" charset="0"/>
              </a:rPr>
              <a:t>Denise </a:t>
            </a:r>
            <a:r>
              <a:rPr lang="de-DE" sz="2400" dirty="0">
                <a:latin typeface="Segoe UI Light" panose="020B0502040204020203" pitchFamily="34" charset="0"/>
              </a:rPr>
              <a:t>can‘t bear to see these on screen </a:t>
            </a:r>
            <a:endParaRPr lang="de-DE" sz="2400" dirty="0"/>
          </a:p>
        </p:txBody>
      </p:sp>
      <p:sp>
        <p:nvSpPr>
          <p:cNvPr id="4" name="Content Placeholder 2">
            <a:extLst>
              <a:ext uri="{FF2B5EF4-FFF2-40B4-BE49-F238E27FC236}">
                <a16:creationId xmlns:a16="http://schemas.microsoft.com/office/drawing/2014/main" id="{A3646AE6-78D5-43A6-8B81-D8719A29C7AE}"/>
              </a:ext>
            </a:extLst>
          </p:cNvPr>
          <p:cNvSpPr txBox="1">
            <a:spLocks/>
          </p:cNvSpPr>
          <p:nvPr/>
        </p:nvSpPr>
        <p:spPr>
          <a:xfrm>
            <a:off x="5259391" y="1773929"/>
            <a:ext cx="2271196" cy="47255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baseline="0">
                <a:solidFill>
                  <a:srgbClr val="005EAA"/>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baseline="0">
                <a:solidFill>
                  <a:srgbClr val="005EAA"/>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baseline="0">
                <a:solidFill>
                  <a:srgbClr val="005EAA"/>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baseline="0">
                <a:solidFill>
                  <a:srgbClr val="005EAA"/>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baseline="0">
                <a:solidFill>
                  <a:srgbClr val="005EAA"/>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b="1"/>
              <a:t>Sexy,</a:t>
            </a:r>
            <a:endParaRPr lang="de-DE" b="1" dirty="0"/>
          </a:p>
          <a:p>
            <a:pPr marL="0" indent="0">
              <a:buNone/>
            </a:pPr>
            <a:r>
              <a:rPr lang="de-DE" b="1"/>
              <a:t>Feck**</a:t>
            </a:r>
          </a:p>
          <a:p>
            <a:pPr marL="0" indent="0">
              <a:buNone/>
            </a:pPr>
            <a:endParaRPr lang="de-DE" dirty="0"/>
          </a:p>
          <a:p>
            <a:pPr marL="0" indent="0">
              <a:buNone/>
            </a:pPr>
            <a:endParaRPr lang="de-DE" dirty="0"/>
          </a:p>
          <a:p>
            <a:pPr marL="0" indent="0">
              <a:buNone/>
            </a:pPr>
            <a:endParaRPr lang="de-DE" sz="2400" baseline="30000">
              <a:latin typeface="Segoe UI Light" panose="020B0502040204020203" pitchFamily="34" charset="0"/>
            </a:endParaRPr>
          </a:p>
          <a:p>
            <a:pPr marL="0" indent="0">
              <a:buNone/>
            </a:pPr>
            <a:r>
              <a:rPr lang="de-DE" sz="2400" baseline="30000">
                <a:latin typeface="Segoe UI Light" panose="020B0502040204020203" pitchFamily="34" charset="0"/>
              </a:rPr>
              <a:t>**</a:t>
            </a:r>
            <a:r>
              <a:rPr lang="de-DE" sz="2400">
                <a:latin typeface="Segoe UI Light" panose="020B0502040204020203" pitchFamily="34" charset="0"/>
              </a:rPr>
              <a:t>only </a:t>
            </a:r>
            <a:r>
              <a:rPr lang="de-DE" sz="2400" dirty="0">
                <a:latin typeface="Segoe UI Light" panose="020B0502040204020203" pitchFamily="34" charset="0"/>
              </a:rPr>
              <a:t>ok in Ireland ;)</a:t>
            </a:r>
            <a:endParaRPr lang="de-DE" sz="2400" dirty="0"/>
          </a:p>
        </p:txBody>
      </p:sp>
      <p:sp>
        <p:nvSpPr>
          <p:cNvPr id="8" name="Oval 7">
            <a:extLst>
              <a:ext uri="{FF2B5EF4-FFF2-40B4-BE49-F238E27FC236}">
                <a16:creationId xmlns:a16="http://schemas.microsoft.com/office/drawing/2014/main" id="{B6E98A00-AFF6-4511-95BE-BB3A346558E4}"/>
              </a:ext>
            </a:extLst>
          </p:cNvPr>
          <p:cNvSpPr/>
          <p:nvPr/>
        </p:nvSpPr>
        <p:spPr>
          <a:xfrm>
            <a:off x="1559847" y="337893"/>
            <a:ext cx="1187461" cy="1187461"/>
          </a:xfrm>
          <a:prstGeom prst="ellipse">
            <a:avLst/>
          </a:prstGeom>
          <a:solidFill>
            <a:srgbClr val="D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Oval 8">
            <a:extLst>
              <a:ext uri="{FF2B5EF4-FFF2-40B4-BE49-F238E27FC236}">
                <a16:creationId xmlns:a16="http://schemas.microsoft.com/office/drawing/2014/main" id="{DC42A6D5-912F-4D49-835B-6EE3730BD880}"/>
              </a:ext>
            </a:extLst>
          </p:cNvPr>
          <p:cNvSpPr/>
          <p:nvPr/>
        </p:nvSpPr>
        <p:spPr>
          <a:xfrm>
            <a:off x="5207528" y="380081"/>
            <a:ext cx="1187461" cy="118746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Oval 9">
            <a:extLst>
              <a:ext uri="{FF2B5EF4-FFF2-40B4-BE49-F238E27FC236}">
                <a16:creationId xmlns:a16="http://schemas.microsoft.com/office/drawing/2014/main" id="{A68382CD-3532-4A54-9FE2-0BF356875B9D}"/>
              </a:ext>
            </a:extLst>
          </p:cNvPr>
          <p:cNvSpPr/>
          <p:nvPr/>
        </p:nvSpPr>
        <p:spPr>
          <a:xfrm>
            <a:off x="8529760" y="380081"/>
            <a:ext cx="1187461" cy="1187461"/>
          </a:xfrm>
          <a:prstGeom prst="ellipse">
            <a:avLst/>
          </a:prstGeom>
          <a:solidFill>
            <a:srgbClr val="00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Content Placeholder 2">
            <a:extLst>
              <a:ext uri="{FF2B5EF4-FFF2-40B4-BE49-F238E27FC236}">
                <a16:creationId xmlns:a16="http://schemas.microsoft.com/office/drawing/2014/main" id="{54B607A8-C68C-47AC-A4DF-5FE8619B6606}"/>
              </a:ext>
            </a:extLst>
          </p:cNvPr>
          <p:cNvSpPr txBox="1">
            <a:spLocks/>
          </p:cNvSpPr>
          <p:nvPr/>
        </p:nvSpPr>
        <p:spPr>
          <a:xfrm>
            <a:off x="7836649" y="1773929"/>
            <a:ext cx="4199979" cy="472553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baseline="0">
                <a:solidFill>
                  <a:srgbClr val="005EAA"/>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baseline="0">
                <a:solidFill>
                  <a:srgbClr val="005EAA"/>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baseline="0">
                <a:solidFill>
                  <a:srgbClr val="005EAA"/>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baseline="0">
                <a:solidFill>
                  <a:srgbClr val="005EAA"/>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baseline="0">
                <a:solidFill>
                  <a:srgbClr val="005EAA"/>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b="1"/>
              <a:t>Stupidest, Kidding,</a:t>
            </a:r>
            <a:endParaRPr lang="de-DE" b="1" dirty="0"/>
          </a:p>
          <a:p>
            <a:pPr marL="0" indent="0">
              <a:buNone/>
            </a:pPr>
            <a:r>
              <a:rPr lang="de-DE" b="1"/>
              <a:t>Freaking, Heck,</a:t>
            </a:r>
            <a:br>
              <a:rPr lang="de-DE" b="1"/>
            </a:br>
            <a:r>
              <a:rPr lang="de-DE" b="1"/>
              <a:t>Hate </a:t>
            </a:r>
            <a:r>
              <a:rPr lang="de-DE"/>
              <a:t>(</a:t>
            </a:r>
            <a:r>
              <a:rPr lang="de-DE" dirty="0"/>
              <a:t>better to say </a:t>
            </a:r>
            <a:r>
              <a:rPr lang="de-DE"/>
              <a:t>dislike),</a:t>
            </a:r>
          </a:p>
          <a:p>
            <a:pPr marL="0" indent="0">
              <a:buNone/>
            </a:pPr>
            <a:r>
              <a:rPr lang="de-DE" b="1"/>
              <a:t>Guts </a:t>
            </a:r>
            <a:endParaRPr lang="de-DE" b="1" dirty="0"/>
          </a:p>
          <a:p>
            <a:pPr marL="0" indent="0">
              <a:buNone/>
            </a:pPr>
            <a:endParaRPr lang="de-DE" dirty="0"/>
          </a:p>
        </p:txBody>
      </p:sp>
      <p:pic>
        <p:nvPicPr>
          <p:cNvPr id="13" name="Picture 12">
            <a:extLst>
              <a:ext uri="{FF2B5EF4-FFF2-40B4-BE49-F238E27FC236}">
                <a16:creationId xmlns:a16="http://schemas.microsoft.com/office/drawing/2014/main" id="{62A29657-6EDA-417F-818C-FAFC2E652B57}"/>
              </a:ext>
            </a:extLst>
          </p:cNvPr>
          <p:cNvPicPr>
            <a:picLocks noChangeAspect="1"/>
          </p:cNvPicPr>
          <p:nvPr/>
        </p:nvPicPr>
        <p:blipFill>
          <a:blip r:embed="rId3"/>
          <a:stretch>
            <a:fillRect/>
          </a:stretch>
        </p:blipFill>
        <p:spPr>
          <a:xfrm>
            <a:off x="8529760" y="5599579"/>
            <a:ext cx="1464029" cy="1160379"/>
          </a:xfrm>
          <a:prstGeom prst="rect">
            <a:avLst/>
          </a:prstGeom>
        </p:spPr>
      </p:pic>
      <p:pic>
        <p:nvPicPr>
          <p:cNvPr id="14" name="Picture 2" descr="https://upload.wikimedia.org/wikipedia/commons/thumb/3/33/Parental_Advisory_label.svg/500px-Parental_Advisory_label.svg.png">
            <a:extLst>
              <a:ext uri="{FF2B5EF4-FFF2-40B4-BE49-F238E27FC236}">
                <a16:creationId xmlns:a16="http://schemas.microsoft.com/office/drawing/2014/main" id="{24B27125-66BC-4BC1-817B-956C1E48A8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2213" y="5599579"/>
            <a:ext cx="1842024" cy="1171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313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F0F61-5787-4BAB-ABCA-22724DC5421A}"/>
              </a:ext>
            </a:extLst>
          </p:cNvPr>
          <p:cNvSpPr>
            <a:spLocks noGrp="1"/>
          </p:cNvSpPr>
          <p:nvPr>
            <p:ph type="title"/>
          </p:nvPr>
        </p:nvSpPr>
        <p:spPr/>
        <p:txBody>
          <a:bodyPr/>
          <a:lstStyle/>
          <a:p>
            <a:r>
              <a:rPr lang="de-DE"/>
              <a:t>Resumee, Chapter 3</a:t>
            </a:r>
          </a:p>
        </p:txBody>
      </p:sp>
      <p:sp>
        <p:nvSpPr>
          <p:cNvPr id="3" name="Content Placeholder 2">
            <a:extLst>
              <a:ext uri="{FF2B5EF4-FFF2-40B4-BE49-F238E27FC236}">
                <a16:creationId xmlns:a16="http://schemas.microsoft.com/office/drawing/2014/main" id="{084D94B6-39C3-486C-ACB9-DD8EE4AEF218}"/>
              </a:ext>
            </a:extLst>
          </p:cNvPr>
          <p:cNvSpPr>
            <a:spLocks noGrp="1"/>
          </p:cNvSpPr>
          <p:nvPr>
            <p:ph idx="1"/>
          </p:nvPr>
        </p:nvSpPr>
        <p:spPr/>
        <p:txBody>
          <a:bodyPr/>
          <a:lstStyle/>
          <a:p>
            <a:r>
              <a:rPr lang="en-US"/>
              <a:t>Check your luggage.</a:t>
            </a:r>
          </a:p>
          <a:p>
            <a:r>
              <a:rPr lang="de-DE"/>
              <a:t>https://en.wikipedia.org/wiki/Seven_dirty_words</a:t>
            </a:r>
          </a:p>
          <a:p>
            <a:pPr marL="0" indent="0">
              <a:buNone/>
            </a:pPr>
            <a:endParaRPr lang="en-US" dirty="0"/>
          </a:p>
        </p:txBody>
      </p:sp>
      <p:pic>
        <p:nvPicPr>
          <p:cNvPr id="5" name="Grafik 4">
            <a:extLst>
              <a:ext uri="{FF2B5EF4-FFF2-40B4-BE49-F238E27FC236}">
                <a16:creationId xmlns:a16="http://schemas.microsoft.com/office/drawing/2014/main" id="{41D037E2-028A-4C75-8C6E-EFA27178C2EB}"/>
              </a:ext>
            </a:extLst>
          </p:cNvPr>
          <p:cNvPicPr>
            <a:picLocks noChangeAspect="1"/>
          </p:cNvPicPr>
          <p:nvPr/>
        </p:nvPicPr>
        <p:blipFill>
          <a:blip r:embed="rId2"/>
          <a:stretch>
            <a:fillRect/>
          </a:stretch>
        </p:blipFill>
        <p:spPr>
          <a:xfrm>
            <a:off x="838200" y="1237297"/>
            <a:ext cx="10372725" cy="4772025"/>
          </a:xfrm>
          <a:prstGeom prst="rect">
            <a:avLst/>
          </a:prstGeom>
        </p:spPr>
      </p:pic>
    </p:spTree>
    <p:extLst>
      <p:ext uri="{BB962C8B-B14F-4D97-AF65-F5344CB8AC3E}">
        <p14:creationId xmlns:p14="http://schemas.microsoft.com/office/powerpoint/2010/main" val="2668921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6BE45465-2008-4B97-8318-AC1FE87226F4}"/>
              </a:ext>
            </a:extLst>
          </p:cNvPr>
          <p:cNvSpPr>
            <a:spLocks noGrp="1"/>
          </p:cNvSpPr>
          <p:nvPr>
            <p:ph type="subTitle" idx="1"/>
          </p:nvPr>
        </p:nvSpPr>
        <p:spPr>
          <a:xfrm>
            <a:off x="1524000" y="3602038"/>
            <a:ext cx="9144000" cy="2138362"/>
          </a:xfrm>
        </p:spPr>
        <p:txBody>
          <a:bodyPr>
            <a:normAutofit/>
          </a:bodyPr>
          <a:lstStyle/>
          <a:p>
            <a:r>
              <a:rPr lang="en-US" sz="3200"/>
              <a:t> "One </a:t>
            </a:r>
            <a:r>
              <a:rPr lang="en-US" sz="3200" b="1"/>
              <a:t>cannot</a:t>
            </a:r>
            <a:r>
              <a:rPr lang="en-US" sz="3200"/>
              <a:t> </a:t>
            </a:r>
            <a:r>
              <a:rPr lang="en-US" sz="3200" b="1"/>
              <a:t>not</a:t>
            </a:r>
            <a:r>
              <a:rPr lang="en-US" sz="3200"/>
              <a:t> communicate."</a:t>
            </a:r>
          </a:p>
          <a:p>
            <a:r>
              <a:rPr lang="en-US" sz="2600"/>
              <a:t>Paul Watzlawick</a:t>
            </a:r>
          </a:p>
        </p:txBody>
      </p:sp>
      <p:pic>
        <p:nvPicPr>
          <p:cNvPr id="4" name="Picture 3">
            <a:extLst>
              <a:ext uri="{FF2B5EF4-FFF2-40B4-BE49-F238E27FC236}">
                <a16:creationId xmlns:a16="http://schemas.microsoft.com/office/drawing/2014/main" id="{61672BA7-76F5-48CF-955E-6839187E3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4964" y="1447800"/>
            <a:ext cx="3235071" cy="1698493"/>
          </a:xfrm>
          <a:prstGeom prst="rect">
            <a:avLst/>
          </a:prstGeom>
        </p:spPr>
      </p:pic>
    </p:spTree>
    <p:extLst>
      <p:ext uri="{BB962C8B-B14F-4D97-AF65-F5344CB8AC3E}">
        <p14:creationId xmlns:p14="http://schemas.microsoft.com/office/powerpoint/2010/main" val="2081284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4294967295"/>
          </p:nvPr>
        </p:nvSpPr>
        <p:spPr>
          <a:xfrm>
            <a:off x="1589" y="0"/>
            <a:ext cx="6450011" cy="6858000"/>
          </a:xfrm>
          <a:solidFill>
            <a:srgbClr val="005EAA"/>
          </a:solidFill>
        </p:spPr>
        <p:txBody>
          <a:bodyPr>
            <a:normAutofit fontScale="92500" lnSpcReduction="10000"/>
          </a:bodyPr>
          <a:lstStyle/>
          <a:p>
            <a:pPr marL="0" indent="0" algn="ctr">
              <a:lnSpc>
                <a:spcPct val="120000"/>
              </a:lnSpc>
              <a:spcBef>
                <a:spcPts val="0"/>
              </a:spcBef>
              <a:buNone/>
            </a:pPr>
            <a:endParaRPr lang="en-US" sz="20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endParaRPr>
          </a:p>
          <a:p>
            <a:pPr marL="0" indent="0" algn="ctr">
              <a:lnSpc>
                <a:spcPct val="120000"/>
              </a:lnSpc>
              <a:spcBef>
                <a:spcPts val="0"/>
              </a:spcBef>
              <a:buNone/>
            </a:pPr>
            <a:endParaRPr lang="en-US" sz="20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endParaRPr>
          </a:p>
          <a:p>
            <a:pPr marL="0" indent="0" algn="ctr">
              <a:lnSpc>
                <a:spcPct val="120000"/>
              </a:lnSpc>
              <a:spcBef>
                <a:spcPts val="0"/>
              </a:spcBef>
              <a:buNone/>
            </a:pPr>
            <a:endParaRPr lang="en-US" sz="20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endParaRPr>
          </a:p>
          <a:p>
            <a:pPr marL="0" indent="0" algn="ctr">
              <a:lnSpc>
                <a:spcPct val="120000"/>
              </a:lnSpc>
              <a:spcBef>
                <a:spcPts val="0"/>
              </a:spcBef>
              <a:buNone/>
            </a:pPr>
            <a:endParaRPr lang="en-US" sz="20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endParaRPr>
          </a:p>
          <a:p>
            <a:pPr marL="0" indent="0" algn="ctr">
              <a:lnSpc>
                <a:spcPct val="120000"/>
              </a:lnSpc>
              <a:spcBef>
                <a:spcPts val="0"/>
              </a:spcBef>
              <a:buNone/>
            </a:pPr>
            <a:endParaRPr lang="en-US" sz="35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endParaRPr>
          </a:p>
          <a:p>
            <a:pPr marL="0" indent="0" algn="ctr">
              <a:lnSpc>
                <a:spcPct val="120000"/>
              </a:lnSpc>
              <a:spcBef>
                <a:spcPts val="0"/>
              </a:spcBef>
              <a:buNone/>
            </a:pPr>
            <a:endParaRPr lang="en-US" sz="24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endParaRPr>
          </a:p>
          <a:p>
            <a:pPr marL="0" indent="0" algn="ctr">
              <a:lnSpc>
                <a:spcPct val="120000"/>
              </a:lnSpc>
              <a:spcBef>
                <a:spcPts val="0"/>
              </a:spcBef>
              <a:buNone/>
            </a:pPr>
            <a:r>
              <a:rPr lang="en-US" sz="62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rPr>
              <a:t>KEEP </a:t>
            </a:r>
          </a:p>
          <a:p>
            <a:pPr marL="0" indent="0" algn="ctr">
              <a:lnSpc>
                <a:spcPct val="120000"/>
              </a:lnSpc>
              <a:spcBef>
                <a:spcPts val="0"/>
              </a:spcBef>
              <a:buNone/>
            </a:pPr>
            <a:r>
              <a:rPr lang="en-US" sz="62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rPr>
              <a:t>CALM</a:t>
            </a:r>
          </a:p>
          <a:p>
            <a:pPr marL="0" indent="0" algn="ctr">
              <a:lnSpc>
                <a:spcPct val="120000"/>
              </a:lnSpc>
              <a:spcBef>
                <a:spcPts val="0"/>
              </a:spcBef>
              <a:buNone/>
            </a:pPr>
            <a:r>
              <a:rPr lang="en-US" sz="30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rPr>
              <a:t>AND  </a:t>
            </a:r>
          </a:p>
          <a:p>
            <a:pPr marL="0" indent="0" algn="ctr">
              <a:lnSpc>
                <a:spcPct val="120000"/>
              </a:lnSpc>
              <a:spcBef>
                <a:spcPts val="0"/>
              </a:spcBef>
              <a:buNone/>
            </a:pPr>
            <a:r>
              <a:rPr lang="en-US" sz="62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rPr>
              <a:t>ENJOY</a:t>
            </a:r>
          </a:p>
          <a:p>
            <a:pPr marL="0" indent="0" algn="ctr">
              <a:lnSpc>
                <a:spcPct val="120000"/>
              </a:lnSpc>
              <a:spcBef>
                <a:spcPts val="0"/>
              </a:spcBef>
              <a:buNone/>
            </a:pPr>
            <a:r>
              <a:rPr lang="en-US" sz="62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rPr>
              <a:t>#MCTSUMMIT</a:t>
            </a:r>
          </a:p>
        </p:txBody>
      </p:sp>
      <p:pic>
        <p:nvPicPr>
          <p:cNvPr id="3077" name="Picture 5" descr="C:\Users\ba\Downloads\yiog5bMp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86" y="145140"/>
            <a:ext cx="2233061" cy="223306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0582800" y="7090620"/>
            <a:ext cx="1476686" cy="369332"/>
          </a:xfrm>
          <a:prstGeom prst="rect">
            <a:avLst/>
          </a:prstGeom>
        </p:spPr>
        <p:txBody>
          <a:bodyPr wrap="none">
            <a:spAutoFit/>
          </a:bodyPr>
          <a:lstStyle/>
          <a:p>
            <a:r>
              <a:rPr lang="de-DE"/>
              <a:t>Corbel 57, 28</a:t>
            </a:r>
          </a:p>
        </p:txBody>
      </p:sp>
      <p:pic>
        <p:nvPicPr>
          <p:cNvPr id="5" name="Grafik 4">
            <a:extLst>
              <a:ext uri="{FF2B5EF4-FFF2-40B4-BE49-F238E27FC236}">
                <a16:creationId xmlns:a16="http://schemas.microsoft.com/office/drawing/2014/main" id="{D9A88207-BF22-463D-8DAF-C4A45AA7AB12}"/>
              </a:ext>
            </a:extLst>
          </p:cNvPr>
          <p:cNvPicPr>
            <a:picLocks noChangeAspect="1"/>
          </p:cNvPicPr>
          <p:nvPr/>
        </p:nvPicPr>
        <p:blipFill>
          <a:blip r:embed="rId4"/>
          <a:stretch>
            <a:fillRect/>
          </a:stretch>
        </p:blipFill>
        <p:spPr>
          <a:xfrm>
            <a:off x="6451600" y="-203200"/>
            <a:ext cx="5740400" cy="7209936"/>
          </a:xfrm>
          <a:prstGeom prst="rect">
            <a:avLst/>
          </a:prstGeom>
        </p:spPr>
      </p:pic>
    </p:spTree>
    <p:extLst>
      <p:ext uri="{BB962C8B-B14F-4D97-AF65-F5344CB8AC3E}">
        <p14:creationId xmlns:p14="http://schemas.microsoft.com/office/powerpoint/2010/main" val="254644664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9A6C9C4-4DAD-4C7D-962A-04504999E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7359" y="199224"/>
            <a:ext cx="2906601" cy="1539368"/>
          </a:xfrm>
          <a:prstGeom prst="rect">
            <a:avLst/>
          </a:prstGeom>
        </p:spPr>
      </p:pic>
      <p:sp>
        <p:nvSpPr>
          <p:cNvPr id="5" name="TextBox 4">
            <a:extLst>
              <a:ext uri="{FF2B5EF4-FFF2-40B4-BE49-F238E27FC236}">
                <a16:creationId xmlns:a16="http://schemas.microsoft.com/office/drawing/2014/main" id="{03925D62-A1D3-4488-8F42-259485D45500}"/>
              </a:ext>
            </a:extLst>
          </p:cNvPr>
          <p:cNvSpPr txBox="1"/>
          <p:nvPr/>
        </p:nvSpPr>
        <p:spPr>
          <a:xfrm>
            <a:off x="647620" y="1662382"/>
            <a:ext cx="10626077" cy="769441"/>
          </a:xfrm>
          <a:prstGeom prst="rect">
            <a:avLst/>
          </a:prstGeom>
          <a:noFill/>
        </p:spPr>
        <p:txBody>
          <a:bodyPr wrap="square" rtlCol="0">
            <a:spAutoFit/>
          </a:bodyPr>
          <a:lstStyle/>
          <a:p>
            <a:pPr algn="ctr"/>
            <a:r>
              <a:rPr lang="en-US" sz="4400" b="1" dirty="0" err="1">
                <a:solidFill>
                  <a:srgbClr val="005DAA"/>
                </a:solidFill>
              </a:rPr>
              <a:t>Efcharistoume</a:t>
            </a:r>
            <a:r>
              <a:rPr lang="en-US" sz="4400" b="1" dirty="0">
                <a:solidFill>
                  <a:srgbClr val="005DAA"/>
                </a:solidFill>
              </a:rPr>
              <a:t> our sponsors</a:t>
            </a:r>
            <a:endParaRPr lang="en-GB" sz="4400" b="1" dirty="0">
              <a:solidFill>
                <a:srgbClr val="005DAA"/>
              </a:solidFill>
            </a:endParaRPr>
          </a:p>
        </p:txBody>
      </p:sp>
      <p:pic>
        <p:nvPicPr>
          <p:cNvPr id="6" name="Picture 3">
            <a:extLst>
              <a:ext uri="{FF2B5EF4-FFF2-40B4-BE49-F238E27FC236}">
                <a16:creationId xmlns:a16="http://schemas.microsoft.com/office/drawing/2014/main" id="{A21F510F-6A1B-48EC-A093-9596E0447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20" y="2660118"/>
            <a:ext cx="3375961" cy="1342212"/>
          </a:xfrm>
          <a:prstGeom prst="rect">
            <a:avLst/>
          </a:prstGeom>
        </p:spPr>
      </p:pic>
      <p:pic>
        <p:nvPicPr>
          <p:cNvPr id="7" name="Picture 8">
            <a:extLst>
              <a:ext uri="{FF2B5EF4-FFF2-40B4-BE49-F238E27FC236}">
                <a16:creationId xmlns:a16="http://schemas.microsoft.com/office/drawing/2014/main" id="{33A06320-9770-4EDA-9DA7-C6909D7C52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9774" y="4527843"/>
            <a:ext cx="1617214" cy="671975"/>
          </a:xfrm>
          <a:prstGeom prst="rect">
            <a:avLst/>
          </a:prstGeom>
        </p:spPr>
      </p:pic>
      <p:pic>
        <p:nvPicPr>
          <p:cNvPr id="8" name="Picture 10">
            <a:extLst>
              <a:ext uri="{FF2B5EF4-FFF2-40B4-BE49-F238E27FC236}">
                <a16:creationId xmlns:a16="http://schemas.microsoft.com/office/drawing/2014/main" id="{F5008261-7075-41F5-B73F-36A8F8E84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3316" y="4517242"/>
            <a:ext cx="1963576" cy="665185"/>
          </a:xfrm>
          <a:prstGeom prst="rect">
            <a:avLst/>
          </a:prstGeom>
        </p:spPr>
      </p:pic>
      <p:pic>
        <p:nvPicPr>
          <p:cNvPr id="9" name="Picture 16">
            <a:extLst>
              <a:ext uri="{FF2B5EF4-FFF2-40B4-BE49-F238E27FC236}">
                <a16:creationId xmlns:a16="http://schemas.microsoft.com/office/drawing/2014/main" id="{6D769A46-3BDB-4D2C-B246-69E4ECDCD132}"/>
              </a:ext>
            </a:extLst>
          </p:cNvPr>
          <p:cNvPicPr>
            <a:picLocks noChangeAspect="1"/>
          </p:cNvPicPr>
          <p:nvPr/>
        </p:nvPicPr>
        <p:blipFill rotWithShape="1">
          <a:blip r:embed="rId6">
            <a:extLst>
              <a:ext uri="{28A0092B-C50C-407E-A947-70E740481C1C}">
                <a14:useLocalDpi xmlns:a14="http://schemas.microsoft.com/office/drawing/2010/main" val="0"/>
              </a:ext>
            </a:extLst>
          </a:blip>
          <a:srcRect r="3189"/>
          <a:stretch/>
        </p:blipFill>
        <p:spPr>
          <a:xfrm>
            <a:off x="4264981" y="2532740"/>
            <a:ext cx="4028824" cy="1940007"/>
          </a:xfrm>
          <a:prstGeom prst="rect">
            <a:avLst/>
          </a:prstGeom>
        </p:spPr>
      </p:pic>
      <p:pic>
        <p:nvPicPr>
          <p:cNvPr id="10" name="Picture 18">
            <a:extLst>
              <a:ext uri="{FF2B5EF4-FFF2-40B4-BE49-F238E27FC236}">
                <a16:creationId xmlns:a16="http://schemas.microsoft.com/office/drawing/2014/main" id="{7B532A3D-45D0-475C-BA1B-818F4E08B3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4665" y="4410859"/>
            <a:ext cx="1754176" cy="788959"/>
          </a:xfrm>
          <a:prstGeom prst="rect">
            <a:avLst/>
          </a:prstGeom>
        </p:spPr>
      </p:pic>
      <p:pic>
        <p:nvPicPr>
          <p:cNvPr id="11" name="Picture 20">
            <a:extLst>
              <a:ext uri="{FF2B5EF4-FFF2-40B4-BE49-F238E27FC236}">
                <a16:creationId xmlns:a16="http://schemas.microsoft.com/office/drawing/2014/main" id="{05E3F92C-B9E8-4AF0-9239-A3780064C3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586" y="4600125"/>
            <a:ext cx="3285952" cy="1022296"/>
          </a:xfrm>
          <a:prstGeom prst="rect">
            <a:avLst/>
          </a:prstGeom>
        </p:spPr>
      </p:pic>
      <p:pic>
        <p:nvPicPr>
          <p:cNvPr id="12" name="Picture 22">
            <a:extLst>
              <a:ext uri="{FF2B5EF4-FFF2-40B4-BE49-F238E27FC236}">
                <a16:creationId xmlns:a16="http://schemas.microsoft.com/office/drawing/2014/main" id="{6851FC62-9B88-4A12-9302-063198E67C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93805" y="2748755"/>
            <a:ext cx="3188118" cy="1285323"/>
          </a:xfrm>
          <a:prstGeom prst="rect">
            <a:avLst/>
          </a:prstGeom>
        </p:spPr>
      </p:pic>
      <p:pic>
        <p:nvPicPr>
          <p:cNvPr id="13" name="Picture 24">
            <a:extLst>
              <a:ext uri="{FF2B5EF4-FFF2-40B4-BE49-F238E27FC236}">
                <a16:creationId xmlns:a16="http://schemas.microsoft.com/office/drawing/2014/main" id="{9E723FFD-1B8C-4BA9-BAAC-3D9571DA72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67485" y="5465242"/>
            <a:ext cx="1508536" cy="1234257"/>
          </a:xfrm>
          <a:prstGeom prst="rect">
            <a:avLst/>
          </a:prstGeom>
        </p:spPr>
      </p:pic>
    </p:spTree>
    <p:extLst>
      <p:ext uri="{BB962C8B-B14F-4D97-AF65-F5344CB8AC3E}">
        <p14:creationId xmlns:p14="http://schemas.microsoft.com/office/powerpoint/2010/main" val="1955705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9AFA460F-DD68-4074-86C0-B4EE5E2E5A01}"/>
              </a:ext>
            </a:extLst>
          </p:cNvPr>
          <p:cNvPicPr>
            <a:picLocks noChangeAspect="1"/>
          </p:cNvPicPr>
          <p:nvPr/>
        </p:nvPicPr>
        <p:blipFill>
          <a:blip r:embed="rId3"/>
          <a:stretch>
            <a:fillRect/>
          </a:stretch>
        </p:blipFill>
        <p:spPr>
          <a:xfrm>
            <a:off x="3709620" y="517113"/>
            <a:ext cx="4215180" cy="5823433"/>
          </a:xfrm>
          <a:prstGeom prst="rect">
            <a:avLst/>
          </a:prstGeom>
        </p:spPr>
      </p:pic>
      <p:sp>
        <p:nvSpPr>
          <p:cNvPr id="5" name="Titel 1">
            <a:extLst>
              <a:ext uri="{FF2B5EF4-FFF2-40B4-BE49-F238E27FC236}">
                <a16:creationId xmlns:a16="http://schemas.microsoft.com/office/drawing/2014/main" id="{A6F09FC1-CB09-412D-8BCE-73CE1E5C2FE0}"/>
              </a:ext>
            </a:extLst>
          </p:cNvPr>
          <p:cNvSpPr txBox="1">
            <a:spLocks/>
          </p:cNvSpPr>
          <p:nvPr/>
        </p:nvSpPr>
        <p:spPr>
          <a:xfrm>
            <a:off x="4669142" y="889000"/>
            <a:ext cx="2296135" cy="9397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kern="1200">
                <a:solidFill>
                  <a:srgbClr val="005EAA"/>
                </a:solidFill>
                <a:latin typeface="+mj-lt"/>
                <a:ea typeface="+mj-ea"/>
                <a:cs typeface="+mj-cs"/>
              </a:defRPr>
            </a:lvl1pPr>
          </a:lstStyle>
          <a:p>
            <a:r>
              <a:rPr lang="de-DE" sz="5400" i="1">
                <a:solidFill>
                  <a:schemeClr val="tx1"/>
                </a:solidFill>
                <a:latin typeface="Cooper Black" panose="0208090404030B020404" pitchFamily="18" charset="0"/>
                <a:cs typeface="Segoe UI Light" panose="020B0502040204020203" pitchFamily="34" charset="0"/>
              </a:rPr>
              <a:t>Why?</a:t>
            </a:r>
            <a:endParaRPr lang="de-DE" sz="5400" i="1" dirty="0">
              <a:solidFill>
                <a:schemeClr val="tx1"/>
              </a:solidFill>
              <a:latin typeface="Cooper Black" panose="0208090404030B020404" pitchFamily="18" charset="0"/>
              <a:cs typeface="Segoe UI Light" panose="020B0502040204020203" pitchFamily="34" charset="0"/>
            </a:endParaRPr>
          </a:p>
        </p:txBody>
      </p:sp>
    </p:spTree>
    <p:extLst>
      <p:ext uri="{BB962C8B-B14F-4D97-AF65-F5344CB8AC3E}">
        <p14:creationId xmlns:p14="http://schemas.microsoft.com/office/powerpoint/2010/main" val="2609911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9AA6FD-278E-45BD-A286-2180284B7F6A}"/>
              </a:ext>
            </a:extLst>
          </p:cNvPr>
          <p:cNvSpPr>
            <a:spLocks noGrp="1"/>
          </p:cNvSpPr>
          <p:nvPr>
            <p:ph type="ctrTitle"/>
          </p:nvPr>
        </p:nvSpPr>
        <p:spPr>
          <a:xfrm>
            <a:off x="1524000" y="1122362"/>
            <a:ext cx="9144000" cy="2946717"/>
          </a:xfrm>
        </p:spPr>
        <p:txBody>
          <a:bodyPr/>
          <a:lstStyle/>
          <a:p>
            <a:r>
              <a:rPr lang="de-DE"/>
              <a:t>Extra content &amp;</a:t>
            </a:r>
            <a:br>
              <a:rPr lang="de-DE"/>
            </a:br>
            <a:r>
              <a:rPr lang="de-DE"/>
              <a:t>deleted slides</a:t>
            </a:r>
          </a:p>
        </p:txBody>
      </p:sp>
    </p:spTree>
    <p:extLst>
      <p:ext uri="{BB962C8B-B14F-4D97-AF65-F5344CB8AC3E}">
        <p14:creationId xmlns:p14="http://schemas.microsoft.com/office/powerpoint/2010/main" val="694750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25D4E4-24C2-4F58-8B51-3A9AEBF00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5564" y="986007"/>
            <a:ext cx="3235071" cy="1713329"/>
          </a:xfrm>
          <a:prstGeom prst="rect">
            <a:avLst/>
          </a:prstGeom>
        </p:spPr>
      </p:pic>
      <p:sp>
        <p:nvSpPr>
          <p:cNvPr id="7" name="Title 6">
            <a:extLst>
              <a:ext uri="{FF2B5EF4-FFF2-40B4-BE49-F238E27FC236}">
                <a16:creationId xmlns:a16="http://schemas.microsoft.com/office/drawing/2014/main" id="{704AA1D2-3730-4791-8E33-008C13542E02}"/>
              </a:ext>
            </a:extLst>
          </p:cNvPr>
          <p:cNvSpPr>
            <a:spLocks noGrp="1"/>
          </p:cNvSpPr>
          <p:nvPr>
            <p:ph type="ctrTitle"/>
          </p:nvPr>
        </p:nvSpPr>
        <p:spPr>
          <a:xfrm>
            <a:off x="1848853" y="1122363"/>
            <a:ext cx="9144000" cy="2387600"/>
          </a:xfrm>
        </p:spPr>
        <p:txBody>
          <a:bodyPr/>
          <a:lstStyle/>
          <a:p>
            <a:r>
              <a:rPr lang="de-DE"/>
              <a:t>						</a:t>
            </a:r>
          </a:p>
        </p:txBody>
      </p:sp>
      <p:sp>
        <p:nvSpPr>
          <p:cNvPr id="8" name="Subtitle 7">
            <a:extLst>
              <a:ext uri="{FF2B5EF4-FFF2-40B4-BE49-F238E27FC236}">
                <a16:creationId xmlns:a16="http://schemas.microsoft.com/office/drawing/2014/main" id="{835147E0-088F-4149-94C3-7468806A831F}"/>
              </a:ext>
            </a:extLst>
          </p:cNvPr>
          <p:cNvSpPr>
            <a:spLocks noGrp="1"/>
          </p:cNvSpPr>
          <p:nvPr>
            <p:ph type="subTitle" idx="1"/>
          </p:nvPr>
        </p:nvSpPr>
        <p:spPr>
          <a:xfrm>
            <a:off x="1318260" y="3121442"/>
            <a:ext cx="9144000" cy="2366878"/>
          </a:xfrm>
        </p:spPr>
        <p:txBody>
          <a:bodyPr>
            <a:normAutofit/>
          </a:bodyPr>
          <a:lstStyle/>
          <a:p>
            <a:r>
              <a:rPr lang="de-DE" sz="4000"/>
              <a:t>Bonus movie:</a:t>
            </a:r>
            <a:br>
              <a:rPr lang="de-DE" sz="4000"/>
            </a:br>
            <a:r>
              <a:rPr lang="de-DE" sz="4000">
                <a:hlinkClick r:id="rId4"/>
              </a:rPr>
              <a:t>Jimmy Fallon: Dr. W. </a:t>
            </a:r>
            <a:endParaRPr lang="de-DE" sz="4000"/>
          </a:p>
        </p:txBody>
      </p:sp>
    </p:spTree>
    <p:extLst>
      <p:ext uri="{BB962C8B-B14F-4D97-AF65-F5344CB8AC3E}">
        <p14:creationId xmlns:p14="http://schemas.microsoft.com/office/powerpoint/2010/main" val="548256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6BE45465-2008-4B97-8318-AC1FE87226F4}"/>
              </a:ext>
            </a:extLst>
          </p:cNvPr>
          <p:cNvSpPr>
            <a:spLocks noGrp="1"/>
          </p:cNvSpPr>
          <p:nvPr>
            <p:ph type="subTitle" idx="1"/>
          </p:nvPr>
        </p:nvSpPr>
        <p:spPr>
          <a:xfrm>
            <a:off x="1524000" y="3602038"/>
            <a:ext cx="9144000" cy="2138362"/>
          </a:xfrm>
        </p:spPr>
        <p:txBody>
          <a:bodyPr>
            <a:normAutofit fontScale="92500" lnSpcReduction="10000"/>
          </a:bodyPr>
          <a:lstStyle/>
          <a:p>
            <a:r>
              <a:rPr lang="en-US" sz="3200"/>
              <a:t> "We're disappointed too. With consternation.</a:t>
            </a:r>
          </a:p>
          <a:p>
            <a:r>
              <a:rPr lang="en-US" sz="3200"/>
              <a:t>   We see the curtain closed the plot unended"</a:t>
            </a:r>
          </a:p>
          <a:p>
            <a:r>
              <a:rPr lang="en-US" sz="2600"/>
              <a:t>Bertold Brecht, 1940</a:t>
            </a:r>
          </a:p>
        </p:txBody>
      </p:sp>
      <p:pic>
        <p:nvPicPr>
          <p:cNvPr id="4" name="Picture 3">
            <a:extLst>
              <a:ext uri="{FF2B5EF4-FFF2-40B4-BE49-F238E27FC236}">
                <a16:creationId xmlns:a16="http://schemas.microsoft.com/office/drawing/2014/main" id="{61672BA7-76F5-48CF-955E-6839187E3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4964" y="1447800"/>
            <a:ext cx="3235071" cy="1698493"/>
          </a:xfrm>
          <a:prstGeom prst="rect">
            <a:avLst/>
          </a:prstGeom>
        </p:spPr>
      </p:pic>
    </p:spTree>
    <p:extLst>
      <p:ext uri="{BB962C8B-B14F-4D97-AF65-F5344CB8AC3E}">
        <p14:creationId xmlns:p14="http://schemas.microsoft.com/office/powerpoint/2010/main" val="4568524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6BE45465-2008-4B97-8318-AC1FE87226F4}"/>
              </a:ext>
            </a:extLst>
          </p:cNvPr>
          <p:cNvSpPr>
            <a:spLocks noGrp="1"/>
          </p:cNvSpPr>
          <p:nvPr>
            <p:ph type="subTitle" idx="1"/>
          </p:nvPr>
        </p:nvSpPr>
        <p:spPr>
          <a:xfrm>
            <a:off x="1524000" y="3602038"/>
            <a:ext cx="9144000" cy="2138362"/>
          </a:xfrm>
        </p:spPr>
        <p:txBody>
          <a:bodyPr>
            <a:normAutofit/>
          </a:bodyPr>
          <a:lstStyle/>
          <a:p>
            <a:r>
              <a:rPr lang="en-US" sz="3200"/>
              <a:t> "It's not easy having a good time!"</a:t>
            </a:r>
          </a:p>
          <a:p>
            <a:r>
              <a:rPr lang="en-US" sz="2600"/>
              <a:t>Dr. Frank N. Furter, 1975</a:t>
            </a:r>
          </a:p>
        </p:txBody>
      </p:sp>
      <p:pic>
        <p:nvPicPr>
          <p:cNvPr id="4" name="Picture 3">
            <a:extLst>
              <a:ext uri="{FF2B5EF4-FFF2-40B4-BE49-F238E27FC236}">
                <a16:creationId xmlns:a16="http://schemas.microsoft.com/office/drawing/2014/main" id="{61672BA7-76F5-48CF-955E-6839187E3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4964" y="1447800"/>
            <a:ext cx="3235071" cy="1698493"/>
          </a:xfrm>
          <a:prstGeom prst="rect">
            <a:avLst/>
          </a:prstGeom>
        </p:spPr>
      </p:pic>
    </p:spTree>
    <p:extLst>
      <p:ext uri="{BB962C8B-B14F-4D97-AF65-F5344CB8AC3E}">
        <p14:creationId xmlns:p14="http://schemas.microsoft.com/office/powerpoint/2010/main" val="3317124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A6274-E83A-4812-8AE9-8243600843C1}"/>
              </a:ext>
            </a:extLst>
          </p:cNvPr>
          <p:cNvSpPr>
            <a:spLocks noGrp="1"/>
          </p:cNvSpPr>
          <p:nvPr>
            <p:ph type="title"/>
          </p:nvPr>
        </p:nvSpPr>
        <p:spPr/>
        <p:txBody>
          <a:bodyPr/>
          <a:lstStyle/>
          <a:p>
            <a:r>
              <a:rPr lang="de-DE"/>
              <a:t>Ignorance is bliss</a:t>
            </a:r>
          </a:p>
        </p:txBody>
      </p:sp>
      <p:sp>
        <p:nvSpPr>
          <p:cNvPr id="3" name="Content Placeholder 2">
            <a:extLst>
              <a:ext uri="{FF2B5EF4-FFF2-40B4-BE49-F238E27FC236}">
                <a16:creationId xmlns:a16="http://schemas.microsoft.com/office/drawing/2014/main" id="{4E0C3BB8-3A44-4C35-82E3-EE9D5E482541}"/>
              </a:ext>
            </a:extLst>
          </p:cNvPr>
          <p:cNvSpPr>
            <a:spLocks noGrp="1"/>
          </p:cNvSpPr>
          <p:nvPr>
            <p:ph idx="1"/>
          </p:nvPr>
        </p:nvSpPr>
        <p:spPr/>
        <p:txBody>
          <a:bodyPr/>
          <a:lstStyle/>
          <a:p>
            <a:r>
              <a:rPr lang="de-DE"/>
              <a:t>Fraternisation</a:t>
            </a:r>
          </a:p>
          <a:p>
            <a:r>
              <a:rPr lang="de-DE"/>
              <a:t>Colloquial vs. gutter language</a:t>
            </a:r>
          </a:p>
          <a:p>
            <a:r>
              <a:rPr lang="de-DE"/>
              <a:t>Educational systems, marks and graduations</a:t>
            </a:r>
          </a:p>
          <a:p>
            <a:r>
              <a:rPr lang="de-DE"/>
              <a:t>Acceptable speech/Joking </a:t>
            </a:r>
            <a:br>
              <a:rPr lang="de-DE"/>
            </a:br>
            <a:r>
              <a:rPr lang="de-DE" sz="2400"/>
              <a:t>Gender, sexual orientation, (ethnic) roots, …</a:t>
            </a:r>
            <a:endParaRPr lang="de-DE"/>
          </a:p>
          <a:p>
            <a:r>
              <a:rPr lang="de-DE"/>
              <a:t>Blasphemy</a:t>
            </a:r>
          </a:p>
          <a:p>
            <a:endParaRPr lang="de-DE"/>
          </a:p>
          <a:p>
            <a:endParaRPr lang="de-DE"/>
          </a:p>
        </p:txBody>
      </p:sp>
    </p:spTree>
    <p:extLst>
      <p:ext uri="{BB962C8B-B14F-4D97-AF65-F5344CB8AC3E}">
        <p14:creationId xmlns:p14="http://schemas.microsoft.com/office/powerpoint/2010/main" val="4113163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7A686C5-03EE-432A-8BC9-83DB5947C2EF}"/>
              </a:ext>
            </a:extLst>
          </p:cNvPr>
          <p:cNvSpPr>
            <a:spLocks noGrp="1"/>
          </p:cNvSpPr>
          <p:nvPr>
            <p:ph type="title"/>
          </p:nvPr>
        </p:nvSpPr>
        <p:spPr/>
        <p:txBody>
          <a:bodyPr/>
          <a:lstStyle/>
          <a:p>
            <a:r>
              <a:rPr lang="de-DE"/>
              <a:t>Agenda</a:t>
            </a:r>
          </a:p>
        </p:txBody>
      </p:sp>
      <p:sp>
        <p:nvSpPr>
          <p:cNvPr id="11" name="Content Placeholder 10">
            <a:extLst>
              <a:ext uri="{FF2B5EF4-FFF2-40B4-BE49-F238E27FC236}">
                <a16:creationId xmlns:a16="http://schemas.microsoft.com/office/drawing/2014/main" id="{77742A32-BDB2-4161-8B65-E6239D997CB6}"/>
              </a:ext>
            </a:extLst>
          </p:cNvPr>
          <p:cNvSpPr>
            <a:spLocks noGrp="1"/>
          </p:cNvSpPr>
          <p:nvPr>
            <p:ph idx="1"/>
          </p:nvPr>
        </p:nvSpPr>
        <p:spPr/>
        <p:txBody>
          <a:bodyPr>
            <a:noAutofit/>
          </a:bodyPr>
          <a:lstStyle/>
          <a:p>
            <a:pPr marL="571500" indent="-571500">
              <a:buFont typeface="+mj-lt"/>
              <a:buAutoNum type="arabicPeriod"/>
            </a:pPr>
            <a:r>
              <a:rPr lang="en-US" sz="3400"/>
              <a:t>In/formal addressing</a:t>
            </a:r>
            <a:br>
              <a:rPr lang="en-US" sz="3400"/>
            </a:br>
            <a:r>
              <a:rPr lang="en-US" sz="2400"/>
              <a:t>t-v distinction</a:t>
            </a:r>
          </a:p>
          <a:p>
            <a:pPr marL="571500" indent="-571500">
              <a:buFont typeface="+mj-lt"/>
              <a:buAutoNum type="arabicPeriod"/>
            </a:pPr>
            <a:r>
              <a:rPr lang="en-US" sz="3400"/>
              <a:t>School grades</a:t>
            </a:r>
            <a:br>
              <a:rPr lang="en-US" sz="3400"/>
            </a:br>
            <a:r>
              <a:rPr lang="en-US" sz="2400"/>
              <a:t>From 0 to hero</a:t>
            </a:r>
          </a:p>
          <a:p>
            <a:pPr marL="571500" indent="-571500">
              <a:buFont typeface="+mj-lt"/>
              <a:buAutoNum type="arabicPeriod"/>
            </a:pPr>
            <a:r>
              <a:rPr lang="en-US" sz="3400"/>
              <a:t>The Don’ts</a:t>
            </a:r>
            <a:br>
              <a:rPr lang="en-US" sz="3400"/>
            </a:br>
            <a:r>
              <a:rPr lang="en-US" sz="2400"/>
              <a:t>Parental advisory</a:t>
            </a:r>
          </a:p>
        </p:txBody>
      </p:sp>
    </p:spTree>
    <p:extLst>
      <p:ext uri="{BB962C8B-B14F-4D97-AF65-F5344CB8AC3E}">
        <p14:creationId xmlns:p14="http://schemas.microsoft.com/office/powerpoint/2010/main" val="2039786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1537B88-F11B-4DFA-BAB4-82352CA4C522}"/>
              </a:ext>
            </a:extLst>
          </p:cNvPr>
          <p:cNvSpPr>
            <a:spLocks noGrp="1"/>
          </p:cNvSpPr>
          <p:nvPr>
            <p:ph type="title"/>
          </p:nvPr>
        </p:nvSpPr>
        <p:spPr/>
        <p:txBody>
          <a:bodyPr/>
          <a:lstStyle/>
          <a:p>
            <a:r>
              <a:rPr lang="de-DE"/>
              <a:t>Chapter 1: the t-v distinction</a:t>
            </a:r>
          </a:p>
        </p:txBody>
      </p:sp>
      <p:sp>
        <p:nvSpPr>
          <p:cNvPr id="9" name="Content Placeholder 8">
            <a:extLst>
              <a:ext uri="{FF2B5EF4-FFF2-40B4-BE49-F238E27FC236}">
                <a16:creationId xmlns:a16="http://schemas.microsoft.com/office/drawing/2014/main" id="{69262FE3-970B-430B-AE64-59B048D5C127}"/>
              </a:ext>
            </a:extLst>
          </p:cNvPr>
          <p:cNvSpPr>
            <a:spLocks noGrp="1"/>
          </p:cNvSpPr>
          <p:nvPr>
            <p:ph idx="1"/>
          </p:nvPr>
        </p:nvSpPr>
        <p:spPr>
          <a:xfrm>
            <a:off x="838200" y="1451429"/>
            <a:ext cx="4430486" cy="4725534"/>
          </a:xfrm>
        </p:spPr>
        <p:txBody>
          <a:bodyPr/>
          <a:lstStyle/>
          <a:p>
            <a:pPr marL="0" indent="0">
              <a:buNone/>
            </a:pPr>
            <a:r>
              <a:rPr lang="de-DE" b="1">
                <a:latin typeface="Calibri Light" panose="020F0302020204030204" pitchFamily="34" charset="0"/>
                <a:cs typeface="Calibri Light" panose="020F0302020204030204" pitchFamily="34" charset="0"/>
              </a:rPr>
              <a:t>     Latin: t</a:t>
            </a:r>
            <a:r>
              <a:rPr lang="de-DE" b="1">
                <a:solidFill>
                  <a:srgbClr val="1F497D"/>
                </a:solidFill>
                <a:latin typeface="Calibri Light" panose="020F0302020204030204" pitchFamily="34" charset="0"/>
                <a:cs typeface="Calibri Light" panose="020F0302020204030204" pitchFamily="34" charset="0"/>
              </a:rPr>
              <a:t>u</a:t>
            </a:r>
            <a:r>
              <a:rPr lang="de-DE" b="1">
                <a:latin typeface="Calibri Light" panose="020F0302020204030204" pitchFamily="34" charset="0"/>
                <a:cs typeface="Calibri Light" panose="020F0302020204030204" pitchFamily="34" charset="0"/>
              </a:rPr>
              <a:t> / vos</a:t>
            </a:r>
          </a:p>
          <a:p>
            <a:pPr marL="457200" indent="-457200"/>
            <a:r>
              <a:rPr lang="de-DE">
                <a:latin typeface="Calibri Light" panose="020F0302020204030204" pitchFamily="34" charset="0"/>
                <a:cs typeface="Calibri Light" panose="020F0302020204030204" pitchFamily="34" charset="0"/>
              </a:rPr>
              <a:t>French: tu /vous</a:t>
            </a:r>
          </a:p>
          <a:p>
            <a:pPr marL="457200" indent="-457200"/>
            <a:r>
              <a:rPr lang="de-DE">
                <a:latin typeface="Calibri Light" panose="020F0302020204030204" pitchFamily="34" charset="0"/>
                <a:cs typeface="Calibri Light" panose="020F0302020204030204" pitchFamily="34" charset="0"/>
              </a:rPr>
              <a:t>Spanish: tú / usted</a:t>
            </a:r>
          </a:p>
          <a:p>
            <a:pPr marL="457200" indent="-457200"/>
            <a:r>
              <a:rPr lang="de-DE">
                <a:latin typeface="Calibri Light" panose="020F0302020204030204" pitchFamily="34" charset="0"/>
                <a:cs typeface="Calibri Light" panose="020F0302020204030204" pitchFamily="34" charset="0"/>
              </a:rPr>
              <a:t>Italian: tu /Lei</a:t>
            </a:r>
          </a:p>
          <a:p>
            <a:pPr marL="457200" indent="-457200"/>
            <a:r>
              <a:rPr lang="de-DE">
                <a:latin typeface="Calibri Light" panose="020F0302020204030204" pitchFamily="34" charset="0"/>
                <a:cs typeface="Calibri Light" panose="020F0302020204030204" pitchFamily="34" charset="0"/>
              </a:rPr>
              <a:t>Portugese: tu / você</a:t>
            </a:r>
            <a:br>
              <a:rPr lang="de-DE">
                <a:latin typeface="Calibri Light" panose="020F0302020204030204" pitchFamily="34" charset="0"/>
                <a:cs typeface="Calibri Light" panose="020F0302020204030204" pitchFamily="34" charset="0"/>
              </a:rPr>
            </a:br>
            <a:r>
              <a:rPr lang="de-DE">
                <a:latin typeface="Calibri Light" panose="020F0302020204030204" pitchFamily="34" charset="0"/>
                <a:cs typeface="Calibri Light" panose="020F0302020204030204" pitchFamily="34" charset="0"/>
              </a:rPr>
              <a:t>…</a:t>
            </a:r>
          </a:p>
          <a:p>
            <a:pPr marL="457200" indent="-457200"/>
            <a:endParaRPr lang="de-DE">
              <a:latin typeface="Calibri Light" panose="020F0302020204030204" pitchFamily="34" charset="0"/>
              <a:cs typeface="Calibri Light" panose="020F0302020204030204" pitchFamily="34" charset="0"/>
            </a:endParaRPr>
          </a:p>
          <a:p>
            <a:endParaRPr lang="de-DE"/>
          </a:p>
        </p:txBody>
      </p:sp>
      <p:sp>
        <p:nvSpPr>
          <p:cNvPr id="11" name="Content Placeholder 8">
            <a:extLst>
              <a:ext uri="{FF2B5EF4-FFF2-40B4-BE49-F238E27FC236}">
                <a16:creationId xmlns:a16="http://schemas.microsoft.com/office/drawing/2014/main" id="{A9920FCD-86EF-4EFF-97C1-74A1D969AB42}"/>
              </a:ext>
            </a:extLst>
          </p:cNvPr>
          <p:cNvSpPr txBox="1">
            <a:spLocks/>
          </p:cNvSpPr>
          <p:nvPr/>
        </p:nvSpPr>
        <p:spPr>
          <a:xfrm>
            <a:off x="5011063" y="2213429"/>
            <a:ext cx="4430486" cy="472553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baseline="0">
                <a:solidFill>
                  <a:srgbClr val="005EAA"/>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baseline="0">
                <a:solidFill>
                  <a:srgbClr val="005EAA"/>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baseline="0">
                <a:solidFill>
                  <a:srgbClr val="005EAA"/>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baseline="0">
                <a:solidFill>
                  <a:srgbClr val="005EAA"/>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baseline="0">
                <a:solidFill>
                  <a:srgbClr val="005EAA"/>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de-DE">
                <a:latin typeface="Calibri Light" panose="020F0302020204030204" pitchFamily="34" charset="0"/>
                <a:cs typeface="Calibri Light" panose="020F0302020204030204" pitchFamily="34" charset="0"/>
              </a:rPr>
              <a:t>German: du / Sie</a:t>
            </a:r>
          </a:p>
          <a:p>
            <a:pPr marL="457200" indent="-457200"/>
            <a:r>
              <a:rPr lang="de-DE">
                <a:latin typeface="Calibri Light" panose="020F0302020204030204" pitchFamily="34" charset="0"/>
                <a:cs typeface="Calibri Light" panose="020F0302020204030204" pitchFamily="34" charset="0"/>
              </a:rPr>
              <a:t>Dutch: je,jij / U</a:t>
            </a:r>
          </a:p>
          <a:p>
            <a:pPr marL="457200" indent="-457200"/>
            <a:r>
              <a:rPr lang="de-DE">
                <a:latin typeface="Calibri Light" panose="020F0302020204030204" pitchFamily="34" charset="0"/>
                <a:cs typeface="Calibri Light" panose="020F0302020204030204" pitchFamily="34" charset="0"/>
              </a:rPr>
              <a:t>Danish: du / De</a:t>
            </a:r>
          </a:p>
          <a:p>
            <a:pPr marL="457200" indent="-457200"/>
            <a:r>
              <a:rPr lang="de-DE">
                <a:latin typeface="Calibri Light" panose="020F0302020204030204" pitchFamily="34" charset="0"/>
                <a:cs typeface="Calibri Light" panose="020F0302020204030204" pitchFamily="34" charset="0"/>
              </a:rPr>
              <a:t>Finnish: sinä / Te</a:t>
            </a:r>
            <a:br>
              <a:rPr lang="de-DE">
                <a:latin typeface="Calibri Light" panose="020F0302020204030204" pitchFamily="34" charset="0"/>
                <a:cs typeface="Calibri Light" panose="020F0302020204030204" pitchFamily="34" charset="0"/>
              </a:rPr>
            </a:br>
            <a:r>
              <a:rPr lang="de-DE">
                <a:latin typeface="Calibri Light" panose="020F0302020204030204" pitchFamily="34" charset="0"/>
                <a:cs typeface="Calibri Light" panose="020F0302020204030204" pitchFamily="34" charset="0"/>
              </a:rPr>
              <a:t>…</a:t>
            </a:r>
          </a:p>
          <a:p>
            <a:pPr marL="457200" indent="-457200"/>
            <a:endParaRPr lang="de-DE">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334629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9112F-21BB-4055-B227-B0D97ACD89D1}"/>
              </a:ext>
            </a:extLst>
          </p:cNvPr>
          <p:cNvSpPr>
            <a:spLocks noGrp="1"/>
          </p:cNvSpPr>
          <p:nvPr>
            <p:ph type="title"/>
          </p:nvPr>
        </p:nvSpPr>
        <p:spPr/>
        <p:txBody>
          <a:bodyPr/>
          <a:lstStyle/>
          <a:p>
            <a:r>
              <a:rPr lang="de-DE"/>
              <a:t>Common Misunderstandings</a:t>
            </a:r>
          </a:p>
        </p:txBody>
      </p:sp>
      <p:sp>
        <p:nvSpPr>
          <p:cNvPr id="3" name="Content Placeholder 2">
            <a:extLst>
              <a:ext uri="{FF2B5EF4-FFF2-40B4-BE49-F238E27FC236}">
                <a16:creationId xmlns:a16="http://schemas.microsoft.com/office/drawing/2014/main" id="{F25F5828-964F-4B89-A4F4-2EFB6104C5FE}"/>
              </a:ext>
            </a:extLst>
          </p:cNvPr>
          <p:cNvSpPr>
            <a:spLocks noGrp="1"/>
          </p:cNvSpPr>
          <p:nvPr>
            <p:ph idx="1"/>
          </p:nvPr>
        </p:nvSpPr>
        <p:spPr/>
        <p:txBody>
          <a:bodyPr/>
          <a:lstStyle/>
          <a:p>
            <a:pPr marL="0" indent="0">
              <a:buNone/>
            </a:pPr>
            <a:r>
              <a:rPr lang="en-US" sz="3600"/>
              <a:t>“</a:t>
            </a:r>
            <a:r>
              <a:rPr lang="en-US" sz="3600" b="1"/>
              <a:t>Thou </a:t>
            </a:r>
            <a:r>
              <a:rPr lang="en-US" sz="3600"/>
              <a:t>comest in such a questionable shape”</a:t>
            </a:r>
          </a:p>
          <a:p>
            <a:pPr marL="0" indent="0">
              <a:buNone/>
            </a:pPr>
            <a:r>
              <a:rPr lang="en-US"/>
              <a:t>William Shakespeare: Hamlet (ca. 1600)</a:t>
            </a:r>
          </a:p>
          <a:p>
            <a:pPr marL="0" indent="0">
              <a:buNone/>
            </a:pPr>
            <a:endParaRPr lang="de-DE"/>
          </a:p>
        </p:txBody>
      </p:sp>
    </p:spTree>
    <p:extLst>
      <p:ext uri="{BB962C8B-B14F-4D97-AF65-F5344CB8AC3E}">
        <p14:creationId xmlns:p14="http://schemas.microsoft.com/office/powerpoint/2010/main" val="1855328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F023EBE8-55B2-4357-A7DD-042CD0A4DE24}"/>
              </a:ext>
            </a:extLst>
          </p:cNvPr>
          <p:cNvSpPr/>
          <p:nvPr/>
        </p:nvSpPr>
        <p:spPr>
          <a:xfrm>
            <a:off x="7341655" y="1062450"/>
            <a:ext cx="4514850" cy="4514850"/>
          </a:xfrm>
          <a:prstGeom prst="ellipse">
            <a:avLst/>
          </a:prstGeom>
          <a:solidFill>
            <a:srgbClr val="005EAA">
              <a:alpha val="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5000">
                <a:solidFill>
                  <a:srgbClr val="005EAA"/>
                </a:solidFill>
              </a:rPr>
              <a:t>?</a:t>
            </a:r>
            <a:endParaRPr lang="de-DE" sz="12000">
              <a:solidFill>
                <a:srgbClr val="005EAA"/>
              </a:solidFill>
            </a:endParaRPr>
          </a:p>
        </p:txBody>
      </p:sp>
      <p:sp>
        <p:nvSpPr>
          <p:cNvPr id="2" name="Title 1">
            <a:extLst>
              <a:ext uri="{FF2B5EF4-FFF2-40B4-BE49-F238E27FC236}">
                <a16:creationId xmlns:a16="http://schemas.microsoft.com/office/drawing/2014/main" id="{DDCD95D5-D58D-4DB6-A202-1ECED68AE2C5}"/>
              </a:ext>
            </a:extLst>
          </p:cNvPr>
          <p:cNvSpPr>
            <a:spLocks noGrp="1"/>
          </p:cNvSpPr>
          <p:nvPr>
            <p:ph type="title"/>
          </p:nvPr>
        </p:nvSpPr>
        <p:spPr/>
        <p:txBody>
          <a:bodyPr/>
          <a:lstStyle/>
          <a:p>
            <a:r>
              <a:rPr lang="de-DE"/>
              <a:t>Liberté, égalité, fraternité</a:t>
            </a:r>
          </a:p>
        </p:txBody>
      </p:sp>
      <p:cxnSp>
        <p:nvCxnSpPr>
          <p:cNvPr id="4" name="Gerade Verbindung mit Pfeil 11">
            <a:extLst>
              <a:ext uri="{FF2B5EF4-FFF2-40B4-BE49-F238E27FC236}">
                <a16:creationId xmlns:a16="http://schemas.microsoft.com/office/drawing/2014/main" id="{1156B3C6-FC48-4CAC-B466-3E742C5AA39A}"/>
              </a:ext>
            </a:extLst>
          </p:cNvPr>
          <p:cNvCxnSpPr>
            <a:cxnSpLocks/>
          </p:cNvCxnSpPr>
          <p:nvPr/>
        </p:nvCxnSpPr>
        <p:spPr>
          <a:xfrm>
            <a:off x="946736" y="1930400"/>
            <a:ext cx="0" cy="4209143"/>
          </a:xfrm>
          <a:prstGeom prst="straightConnector1">
            <a:avLst/>
          </a:prstGeom>
          <a:ln w="38100">
            <a:solidFill>
              <a:srgbClr val="005EAA"/>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 name="Gerade Verbindung mit Pfeil 12">
            <a:extLst>
              <a:ext uri="{FF2B5EF4-FFF2-40B4-BE49-F238E27FC236}">
                <a16:creationId xmlns:a16="http://schemas.microsoft.com/office/drawing/2014/main" id="{390094FB-B00F-492D-88F8-D69949DF7067}"/>
              </a:ext>
            </a:extLst>
          </p:cNvPr>
          <p:cNvCxnSpPr>
            <a:cxnSpLocks/>
          </p:cNvCxnSpPr>
          <p:nvPr/>
        </p:nvCxnSpPr>
        <p:spPr>
          <a:xfrm flipH="1">
            <a:off x="592990" y="5657231"/>
            <a:ext cx="9147910" cy="0"/>
          </a:xfrm>
          <a:prstGeom prst="straightConnector1">
            <a:avLst/>
          </a:prstGeom>
          <a:ln w="38100">
            <a:solidFill>
              <a:srgbClr val="005EAA"/>
            </a:solidFill>
            <a:headEnd type="triangle" w="lg" len="lg"/>
            <a:tailEnd type="none"/>
          </a:ln>
        </p:spPr>
        <p:style>
          <a:lnRef idx="1">
            <a:schemeClr val="accent1"/>
          </a:lnRef>
          <a:fillRef idx="0">
            <a:schemeClr val="accent1"/>
          </a:fillRef>
          <a:effectRef idx="0">
            <a:schemeClr val="accent1"/>
          </a:effectRef>
          <a:fontRef idx="minor">
            <a:schemeClr val="tx1"/>
          </a:fontRef>
        </p:style>
      </p:cxnSp>
      <p:pic>
        <p:nvPicPr>
          <p:cNvPr id="9" name="Grafik 16">
            <a:extLst>
              <a:ext uri="{FF2B5EF4-FFF2-40B4-BE49-F238E27FC236}">
                <a16:creationId xmlns:a16="http://schemas.microsoft.com/office/drawing/2014/main" id="{94A1BC4B-E8B5-45F2-A297-D0944B16F7AD}"/>
              </a:ext>
            </a:extLst>
          </p:cNvPr>
          <p:cNvPicPr>
            <a:picLocks noChangeAspect="1"/>
          </p:cNvPicPr>
          <p:nvPr/>
        </p:nvPicPr>
        <p:blipFill>
          <a:blip r:embed="rId3"/>
          <a:stretch>
            <a:fillRect/>
          </a:stretch>
        </p:blipFill>
        <p:spPr>
          <a:xfrm>
            <a:off x="1220645" y="4895751"/>
            <a:ext cx="839604" cy="558337"/>
          </a:xfrm>
          <a:prstGeom prst="rect">
            <a:avLst/>
          </a:prstGeom>
        </p:spPr>
      </p:pic>
      <p:sp>
        <p:nvSpPr>
          <p:cNvPr id="11" name="TextBox 10">
            <a:extLst>
              <a:ext uri="{FF2B5EF4-FFF2-40B4-BE49-F238E27FC236}">
                <a16:creationId xmlns:a16="http://schemas.microsoft.com/office/drawing/2014/main" id="{EA9CB2FF-15B6-497F-9875-ACA280C426D3}"/>
              </a:ext>
            </a:extLst>
          </p:cNvPr>
          <p:cNvSpPr txBox="1"/>
          <p:nvPr/>
        </p:nvSpPr>
        <p:spPr>
          <a:xfrm>
            <a:off x="4064000" y="5737163"/>
            <a:ext cx="1291771" cy="523220"/>
          </a:xfrm>
          <a:prstGeom prst="rect">
            <a:avLst/>
          </a:prstGeom>
          <a:noFill/>
        </p:spPr>
        <p:txBody>
          <a:bodyPr wrap="square" rtlCol="0">
            <a:spAutoFit/>
          </a:bodyPr>
          <a:lstStyle/>
          <a:p>
            <a:r>
              <a:rPr lang="de-DE" sz="2800" b="1" i="1">
                <a:solidFill>
                  <a:srgbClr val="005EAA"/>
                </a:solidFill>
              </a:rPr>
              <a:t>Time</a:t>
            </a:r>
          </a:p>
        </p:txBody>
      </p:sp>
      <p:sp>
        <p:nvSpPr>
          <p:cNvPr id="12" name="TextBox 11">
            <a:extLst>
              <a:ext uri="{FF2B5EF4-FFF2-40B4-BE49-F238E27FC236}">
                <a16:creationId xmlns:a16="http://schemas.microsoft.com/office/drawing/2014/main" id="{760936E8-3FEF-48B9-9D0C-9083CE5A8239}"/>
              </a:ext>
            </a:extLst>
          </p:cNvPr>
          <p:cNvSpPr txBox="1"/>
          <p:nvPr/>
        </p:nvSpPr>
        <p:spPr>
          <a:xfrm rot="16200000">
            <a:off x="-790492" y="3371868"/>
            <a:ext cx="2872758" cy="523220"/>
          </a:xfrm>
          <a:prstGeom prst="rect">
            <a:avLst/>
          </a:prstGeom>
          <a:noFill/>
        </p:spPr>
        <p:txBody>
          <a:bodyPr wrap="square" rtlCol="0">
            <a:spAutoFit/>
          </a:bodyPr>
          <a:lstStyle/>
          <a:p>
            <a:r>
              <a:rPr lang="de-DE" sz="2800" b="1" i="1">
                <a:solidFill>
                  <a:srgbClr val="005EAA"/>
                </a:solidFill>
              </a:rPr>
              <a:t>Strict use of "v"</a:t>
            </a:r>
          </a:p>
        </p:txBody>
      </p:sp>
      <p:pic>
        <p:nvPicPr>
          <p:cNvPr id="13" name="Grafik 21">
            <a:extLst>
              <a:ext uri="{FF2B5EF4-FFF2-40B4-BE49-F238E27FC236}">
                <a16:creationId xmlns:a16="http://schemas.microsoft.com/office/drawing/2014/main" id="{4D79064D-59C9-4200-96D4-68A735DF4C64}"/>
              </a:ext>
            </a:extLst>
          </p:cNvPr>
          <p:cNvPicPr>
            <a:picLocks noChangeAspect="1"/>
          </p:cNvPicPr>
          <p:nvPr/>
        </p:nvPicPr>
        <p:blipFill>
          <a:blip r:embed="rId4"/>
          <a:stretch>
            <a:fillRect/>
          </a:stretch>
        </p:blipFill>
        <p:spPr>
          <a:xfrm>
            <a:off x="7839282" y="2285078"/>
            <a:ext cx="846793" cy="563118"/>
          </a:xfrm>
          <a:prstGeom prst="rect">
            <a:avLst/>
          </a:prstGeom>
          <a:ln>
            <a:solidFill>
              <a:schemeClr val="tx1">
                <a:lumMod val="65000"/>
                <a:lumOff val="35000"/>
              </a:schemeClr>
            </a:solidFill>
          </a:ln>
        </p:spPr>
      </p:pic>
      <p:pic>
        <p:nvPicPr>
          <p:cNvPr id="14" name="Picture 2" descr="Image result">
            <a:extLst>
              <a:ext uri="{FF2B5EF4-FFF2-40B4-BE49-F238E27FC236}">
                <a16:creationId xmlns:a16="http://schemas.microsoft.com/office/drawing/2014/main" id="{6883970F-693A-4174-8B3F-524C9A43B2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1383"/>
          <a:stretch/>
        </p:blipFill>
        <p:spPr bwMode="auto">
          <a:xfrm>
            <a:off x="10324156" y="3536446"/>
            <a:ext cx="991870" cy="595122"/>
          </a:xfrm>
          <a:prstGeom prst="rect">
            <a:avLst/>
          </a:prstGeom>
          <a:noFill/>
          <a:extLst>
            <a:ext uri="{909E8E84-426E-40DD-AFC4-6F175D3DCCD1}">
              <a14:hiddenFill xmlns:a14="http://schemas.microsoft.com/office/drawing/2010/main">
                <a:solidFill>
                  <a:srgbClr val="FFFFFF"/>
                </a:solidFill>
              </a14:hiddenFill>
            </a:ext>
          </a:extLst>
        </p:spPr>
      </p:pic>
      <p:pic>
        <p:nvPicPr>
          <p:cNvPr id="16" name="Grafik 17">
            <a:extLst>
              <a:ext uri="{FF2B5EF4-FFF2-40B4-BE49-F238E27FC236}">
                <a16:creationId xmlns:a16="http://schemas.microsoft.com/office/drawing/2014/main" id="{93BCA3F0-9374-42CB-80AF-095A02B8DE0C}"/>
              </a:ext>
            </a:extLst>
          </p:cNvPr>
          <p:cNvPicPr>
            <a:picLocks noChangeAspect="1"/>
          </p:cNvPicPr>
          <p:nvPr/>
        </p:nvPicPr>
        <p:blipFill>
          <a:blip r:embed="rId6"/>
          <a:stretch>
            <a:fillRect/>
          </a:stretch>
        </p:blipFill>
        <p:spPr>
          <a:xfrm>
            <a:off x="2890660" y="4839336"/>
            <a:ext cx="915914" cy="571908"/>
          </a:xfrm>
          <a:prstGeom prst="rect">
            <a:avLst/>
          </a:prstGeom>
        </p:spPr>
      </p:pic>
      <p:pic>
        <p:nvPicPr>
          <p:cNvPr id="18" name="Grafik 22">
            <a:extLst>
              <a:ext uri="{FF2B5EF4-FFF2-40B4-BE49-F238E27FC236}">
                <a16:creationId xmlns:a16="http://schemas.microsoft.com/office/drawing/2014/main" id="{B26F663D-F084-4056-B9FA-68DEF055C885}"/>
              </a:ext>
            </a:extLst>
          </p:cNvPr>
          <p:cNvPicPr>
            <a:picLocks noChangeAspect="1"/>
          </p:cNvPicPr>
          <p:nvPr/>
        </p:nvPicPr>
        <p:blipFill>
          <a:blip r:embed="rId7"/>
          <a:stretch>
            <a:fillRect/>
          </a:stretch>
        </p:blipFill>
        <p:spPr>
          <a:xfrm>
            <a:off x="7729124" y="3259820"/>
            <a:ext cx="948686" cy="630876"/>
          </a:xfrm>
          <a:prstGeom prst="rect">
            <a:avLst/>
          </a:prstGeom>
        </p:spPr>
      </p:pic>
      <p:pic>
        <p:nvPicPr>
          <p:cNvPr id="19" name="Grafik 26">
            <a:extLst>
              <a:ext uri="{FF2B5EF4-FFF2-40B4-BE49-F238E27FC236}">
                <a16:creationId xmlns:a16="http://schemas.microsoft.com/office/drawing/2014/main" id="{53177A17-05C4-4CF0-AF67-45D309044D92}"/>
              </a:ext>
            </a:extLst>
          </p:cNvPr>
          <p:cNvPicPr>
            <a:picLocks noChangeAspect="1"/>
          </p:cNvPicPr>
          <p:nvPr/>
        </p:nvPicPr>
        <p:blipFill>
          <a:blip r:embed="rId8"/>
          <a:stretch>
            <a:fillRect/>
          </a:stretch>
        </p:blipFill>
        <p:spPr>
          <a:xfrm>
            <a:off x="8267757" y="4352778"/>
            <a:ext cx="925550" cy="615491"/>
          </a:xfrm>
          <a:prstGeom prst="rect">
            <a:avLst/>
          </a:prstGeom>
        </p:spPr>
      </p:pic>
      <p:pic>
        <p:nvPicPr>
          <p:cNvPr id="20" name="Grafik 24">
            <a:extLst>
              <a:ext uri="{FF2B5EF4-FFF2-40B4-BE49-F238E27FC236}">
                <a16:creationId xmlns:a16="http://schemas.microsoft.com/office/drawing/2014/main" id="{7118E19E-8121-421E-B0FB-752D56D51322}"/>
              </a:ext>
            </a:extLst>
          </p:cNvPr>
          <p:cNvPicPr>
            <a:picLocks noChangeAspect="1"/>
          </p:cNvPicPr>
          <p:nvPr/>
        </p:nvPicPr>
        <p:blipFill>
          <a:blip r:embed="rId9"/>
          <a:stretch>
            <a:fillRect/>
          </a:stretch>
        </p:blipFill>
        <p:spPr>
          <a:xfrm>
            <a:off x="9918391" y="1491298"/>
            <a:ext cx="901700" cy="599631"/>
          </a:xfrm>
          <a:prstGeom prst="rect">
            <a:avLst/>
          </a:prstGeom>
        </p:spPr>
      </p:pic>
      <p:pic>
        <p:nvPicPr>
          <p:cNvPr id="21" name="Grafik 25">
            <a:extLst>
              <a:ext uri="{FF2B5EF4-FFF2-40B4-BE49-F238E27FC236}">
                <a16:creationId xmlns:a16="http://schemas.microsoft.com/office/drawing/2014/main" id="{DBFE1DE0-5587-40F7-9EE2-FAAA47BBAD6C}"/>
              </a:ext>
            </a:extLst>
          </p:cNvPr>
          <p:cNvPicPr>
            <a:picLocks noChangeAspect="1"/>
          </p:cNvPicPr>
          <p:nvPr/>
        </p:nvPicPr>
        <p:blipFill>
          <a:blip r:embed="rId10"/>
          <a:stretch>
            <a:fillRect/>
          </a:stretch>
        </p:blipFill>
        <p:spPr>
          <a:xfrm>
            <a:off x="10574922" y="2431205"/>
            <a:ext cx="919956" cy="709316"/>
          </a:xfrm>
          <a:prstGeom prst="rect">
            <a:avLst/>
          </a:prstGeom>
        </p:spPr>
      </p:pic>
      <p:pic>
        <p:nvPicPr>
          <p:cNvPr id="6" name="Grafik 5">
            <a:extLst>
              <a:ext uri="{FF2B5EF4-FFF2-40B4-BE49-F238E27FC236}">
                <a16:creationId xmlns:a16="http://schemas.microsoft.com/office/drawing/2014/main" id="{508AD726-602B-48DA-B0F8-12EFAA7C9B72}"/>
              </a:ext>
            </a:extLst>
          </p:cNvPr>
          <p:cNvPicPr>
            <a:picLocks noChangeAspect="1"/>
          </p:cNvPicPr>
          <p:nvPr/>
        </p:nvPicPr>
        <p:blipFill>
          <a:blip r:embed="rId11"/>
          <a:stretch>
            <a:fillRect/>
          </a:stretch>
        </p:blipFill>
        <p:spPr>
          <a:xfrm>
            <a:off x="8651106" y="1434011"/>
            <a:ext cx="914400" cy="609600"/>
          </a:xfrm>
          <a:prstGeom prst="rect">
            <a:avLst/>
          </a:prstGeom>
        </p:spPr>
      </p:pic>
      <p:pic>
        <p:nvPicPr>
          <p:cNvPr id="7" name="Grafik 6">
            <a:extLst>
              <a:ext uri="{FF2B5EF4-FFF2-40B4-BE49-F238E27FC236}">
                <a16:creationId xmlns:a16="http://schemas.microsoft.com/office/drawing/2014/main" id="{0F112E9E-B5CE-4114-BFCA-14D7EDA1A01B}"/>
              </a:ext>
            </a:extLst>
          </p:cNvPr>
          <p:cNvPicPr>
            <a:picLocks noChangeAspect="1"/>
          </p:cNvPicPr>
          <p:nvPr/>
        </p:nvPicPr>
        <p:blipFill>
          <a:blip r:embed="rId12"/>
          <a:stretch>
            <a:fillRect/>
          </a:stretch>
        </p:blipFill>
        <p:spPr>
          <a:xfrm>
            <a:off x="9887505" y="4475823"/>
            <a:ext cx="914400" cy="609600"/>
          </a:xfrm>
          <a:prstGeom prst="rect">
            <a:avLst/>
          </a:prstGeom>
        </p:spPr>
      </p:pic>
      <p:sp>
        <p:nvSpPr>
          <p:cNvPr id="10" name="Sprechblase: oval 9">
            <a:extLst>
              <a:ext uri="{FF2B5EF4-FFF2-40B4-BE49-F238E27FC236}">
                <a16:creationId xmlns:a16="http://schemas.microsoft.com/office/drawing/2014/main" id="{8CE73316-2DE3-4B97-B429-99B7DEFF726C}"/>
              </a:ext>
            </a:extLst>
          </p:cNvPr>
          <p:cNvSpPr/>
          <p:nvPr/>
        </p:nvSpPr>
        <p:spPr>
          <a:xfrm>
            <a:off x="2936340" y="3386852"/>
            <a:ext cx="2694688" cy="1194394"/>
          </a:xfrm>
          <a:prstGeom prst="wedgeEllipseCallout">
            <a:avLst/>
          </a:prstGeom>
          <a:noFill/>
          <a:ln>
            <a:solidFill>
              <a:srgbClr val="005EAA"/>
            </a:solidFill>
          </a:ln>
        </p:spPr>
        <p:style>
          <a:lnRef idx="2">
            <a:schemeClr val="accent1">
              <a:shade val="50000"/>
            </a:schemeClr>
          </a:lnRef>
          <a:fillRef idx="1">
            <a:schemeClr val="accent1"/>
          </a:fillRef>
          <a:effectRef idx="0">
            <a:schemeClr val="accent1"/>
          </a:effectRef>
          <a:fontRef idx="minor">
            <a:schemeClr val="lt1"/>
          </a:fontRef>
        </p:style>
        <p:txBody>
          <a:bodyPr lIns="36000" rtlCol="0" anchor="ctr"/>
          <a:lstStyle/>
          <a:p>
            <a:pPr algn="ctr"/>
            <a:r>
              <a:rPr lang="de-DE" sz="2400" b="1">
                <a:solidFill>
                  <a:srgbClr val="005EAA"/>
                </a:solidFill>
              </a:rPr>
              <a:t>1960s</a:t>
            </a:r>
          </a:p>
          <a:p>
            <a:pPr algn="ctr"/>
            <a:r>
              <a:rPr lang="de-DE" sz="2400" b="1">
                <a:solidFill>
                  <a:srgbClr val="005EAA"/>
                </a:solidFill>
              </a:rPr>
              <a:t>Du-reformen</a:t>
            </a:r>
          </a:p>
        </p:txBody>
      </p:sp>
    </p:spTree>
    <p:extLst>
      <p:ext uri="{BB962C8B-B14F-4D97-AF65-F5344CB8AC3E}">
        <p14:creationId xmlns:p14="http://schemas.microsoft.com/office/powerpoint/2010/main" val="3564648052"/>
      </p:ext>
    </p:extLst>
  </p:cSld>
  <p:clrMapOvr>
    <a:masterClrMapping/>
  </p:clrMapOvr>
</p:sld>
</file>

<file path=ppt/theme/theme1.xml><?xml version="1.0" encoding="utf-8"?>
<a:theme xmlns:a="http://schemas.openxmlformats.org/drawingml/2006/main" name="Eins">
  <a:themeElements>
    <a:clrScheme name="Benutzerdefiniert 1">
      <a:dk1>
        <a:sysClr val="windowText" lastClr="000000"/>
      </a:dk1>
      <a:lt1>
        <a:sysClr val="window" lastClr="FFFFFF"/>
      </a:lt1>
      <a:dk2>
        <a:srgbClr val="44546A"/>
      </a:dk2>
      <a:lt2>
        <a:srgbClr val="E7E6E6"/>
      </a:lt2>
      <a:accent1>
        <a:srgbClr val="5B9BD5"/>
      </a:accent1>
      <a:accent2>
        <a:srgbClr val="002458"/>
      </a:accent2>
      <a:accent3>
        <a:srgbClr val="A5A5A5"/>
      </a:accent3>
      <a:accent4>
        <a:srgbClr val="FFC000"/>
      </a:accent4>
      <a:accent5>
        <a:srgbClr val="4472C4"/>
      </a:accent5>
      <a:accent6>
        <a:srgbClr val="70AD47"/>
      </a:accent6>
      <a:hlink>
        <a:srgbClr val="0563C1"/>
      </a:hlink>
      <a:folHlink>
        <a:srgbClr val="954F72"/>
      </a:folHlink>
    </a:clrScheme>
    <a:fontScheme name="Benutzerdefiniert 1">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970</Words>
  <Application>Microsoft Office PowerPoint</Application>
  <PresentationFormat>Breitbild</PresentationFormat>
  <Paragraphs>222</Paragraphs>
  <Slides>43</Slides>
  <Notes>30</Notes>
  <HiddenSlides>4</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43</vt:i4>
      </vt:variant>
    </vt:vector>
  </HeadingPairs>
  <TitlesOfParts>
    <vt:vector size="54" baseType="lpstr">
      <vt:lpstr>Arial</vt:lpstr>
      <vt:lpstr>Arial Unicode MS</vt:lpstr>
      <vt:lpstr>Calibri</vt:lpstr>
      <vt:lpstr>Calibri Light</vt:lpstr>
      <vt:lpstr>Consolas</vt:lpstr>
      <vt:lpstr>Cooper Black</vt:lpstr>
      <vt:lpstr>Corbel</vt:lpstr>
      <vt:lpstr>Segoe UI</vt:lpstr>
      <vt:lpstr>Segoe UI Light</vt:lpstr>
      <vt:lpstr>Ubuntu Mono</vt:lpstr>
      <vt:lpstr>Eins</vt:lpstr>
      <vt:lpstr>PowerPoint-Präsentation</vt:lpstr>
      <vt:lpstr>about_speakers</vt:lpstr>
      <vt:lpstr>Efcharistoume our sponsors</vt:lpstr>
      <vt:lpstr>PowerPoint-Präsentation</vt:lpstr>
      <vt:lpstr>Ignorance is bliss</vt:lpstr>
      <vt:lpstr>Agenda</vt:lpstr>
      <vt:lpstr>Chapter 1: the t-v distinction</vt:lpstr>
      <vt:lpstr>Common Misunderstandings</vt:lpstr>
      <vt:lpstr>Liberté, égalité, fraternité</vt:lpstr>
      <vt:lpstr>PowerPoint-Präsentation</vt:lpstr>
      <vt:lpstr>Wassup, Donald?</vt:lpstr>
      <vt:lpstr>Your mileage varied</vt:lpstr>
      <vt:lpstr>How do people address you in the ‘classroom’?</vt:lpstr>
      <vt:lpstr>Resumee, Chapter 1</vt:lpstr>
      <vt:lpstr>Chapter 2: Scoring</vt:lpstr>
      <vt:lpstr>School grades</vt:lpstr>
      <vt:lpstr>MTM</vt:lpstr>
      <vt:lpstr>How was it for you, darling?</vt:lpstr>
      <vt:lpstr>What's YOUR feeling about grade 2?</vt:lpstr>
      <vt:lpstr>Resumee, Chapter 2</vt:lpstr>
      <vt:lpstr>Chapter 3: The don'ts</vt:lpstr>
      <vt:lpstr> Vote!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Resumee, Chapter 3</vt:lpstr>
      <vt:lpstr>PowerPoint-Präsentation</vt:lpstr>
      <vt:lpstr>PowerPoint-Präsentation</vt:lpstr>
      <vt:lpstr>PowerPoint-Präsentation</vt:lpstr>
      <vt:lpstr>Extra content &amp; deleted slides</vt:lpstr>
      <vt:lpstr>      </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dfsf</dc:title>
  <dc:creator>Thorsten Butz</dc:creator>
  <cp:lastModifiedBy>th</cp:lastModifiedBy>
  <cp:revision>192</cp:revision>
  <dcterms:created xsi:type="dcterms:W3CDTF">2017-02-04T10:00:15Z</dcterms:created>
  <dcterms:modified xsi:type="dcterms:W3CDTF">2017-06-09T12:49:09Z</dcterms:modified>
</cp:coreProperties>
</file>